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405" r:id="rId5"/>
    <p:sldId id="257" r:id="rId6"/>
    <p:sldId id="420" r:id="rId7"/>
    <p:sldId id="393" r:id="rId8"/>
    <p:sldId id="428" r:id="rId9"/>
    <p:sldId id="364" r:id="rId10"/>
    <p:sldId id="391" r:id="rId11"/>
    <p:sldId id="261" r:id="rId12"/>
    <p:sldId id="266" r:id="rId13"/>
    <p:sldId id="429" r:id="rId14"/>
    <p:sldId id="430" r:id="rId15"/>
    <p:sldId id="431" r:id="rId16"/>
    <p:sldId id="432" r:id="rId17"/>
    <p:sldId id="260" r:id="rId18"/>
    <p:sldId id="365" r:id="rId19"/>
    <p:sldId id="366" r:id="rId20"/>
    <p:sldId id="436" r:id="rId21"/>
    <p:sldId id="392" r:id="rId22"/>
    <p:sldId id="367" r:id="rId23"/>
    <p:sldId id="397" r:id="rId24"/>
    <p:sldId id="343" r:id="rId25"/>
    <p:sldId id="427" r:id="rId26"/>
    <p:sldId id="438" r:id="rId27"/>
    <p:sldId id="439" r:id="rId28"/>
    <p:sldId id="440" r:id="rId29"/>
    <p:sldId id="368" r:id="rId30"/>
    <p:sldId id="351" r:id="rId31"/>
    <p:sldId id="441" r:id="rId32"/>
    <p:sldId id="374" r:id="rId33"/>
    <p:sldId id="321" r:id="rId3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4B"/>
    <a:srgbClr val="001760"/>
    <a:srgbClr val="000F3E"/>
    <a:srgbClr val="003366"/>
    <a:srgbClr val="D79932"/>
    <a:srgbClr val="0B082D"/>
    <a:srgbClr val="D0E3F4"/>
    <a:srgbClr val="DB90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63928" autoAdjust="0"/>
  </p:normalViewPr>
  <p:slideViewPr>
    <p:cSldViewPr snapToGrid="0">
      <p:cViewPr varScale="1">
        <p:scale>
          <a:sx n="57" d="100"/>
          <a:sy n="57" d="100"/>
        </p:scale>
        <p:origin x="17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5AFF5-4695-4B1A-A0E5-32D6C79E9752}" type="datetimeFigureOut">
              <a:rPr lang="pt-BR" smtClean="0"/>
              <a:t>13/09/2019</a:t>
            </a:fld>
            <a:endParaRPr lang="pt-BR"/>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FC9F6-F0D6-4360-81CB-422795843437}" type="slidenum">
              <a:rPr lang="pt-BR" smtClean="0"/>
              <a:t>‹nº›</a:t>
            </a:fld>
            <a:endParaRPr lang="pt-BR"/>
          </a:p>
        </p:txBody>
      </p:sp>
    </p:spTree>
    <p:extLst>
      <p:ext uri="{BB962C8B-B14F-4D97-AF65-F5344CB8AC3E}">
        <p14:creationId xmlns:p14="http://schemas.microsoft.com/office/powerpoint/2010/main" val="1602009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youtube.com/user/youthbusines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ndragogiabrasil.com.br/aprendizagem-vivencial/targetText=A%20Aprendizagem%20Vivencial%20%C3%83%C2%A9%20a,que%20envolva%20desenvolvimento%20de%20pessoa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a:t>
            </a:fld>
            <a:endParaRPr lang="pt-BR"/>
          </a:p>
        </p:txBody>
      </p:sp>
    </p:spTree>
    <p:extLst>
      <p:ext uri="{BB962C8B-B14F-4D97-AF65-F5344CB8AC3E}">
        <p14:creationId xmlns:p14="http://schemas.microsoft.com/office/powerpoint/2010/main" val="1259898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29262" indent="-229262" eaLnBrk="1" hangingPunct="1">
              <a:lnSpc>
                <a:spcPct val="110000"/>
              </a:lnSpc>
              <a:spcBef>
                <a:spcPct val="0"/>
              </a:spcBef>
              <a:defRPr/>
            </a:pPr>
            <a:r>
              <a:rPr lang="es-ES_tradnl" b="1" dirty="0"/>
              <a:t>Cómo los mentores voluntarios pueden ayudar a su éxito como emprendedor (1) – PP7</a:t>
            </a:r>
          </a:p>
          <a:p>
            <a:pPr marL="229262" indent="-229262" eaLnBrk="1" hangingPunct="1">
              <a:lnSpc>
                <a:spcPct val="110000"/>
              </a:lnSpc>
              <a:spcBef>
                <a:spcPct val="0"/>
              </a:spcBef>
              <a:defRPr/>
            </a:pPr>
            <a:endParaRPr lang="es-ES_tradnl" sz="1200" b="1" dirty="0"/>
          </a:p>
          <a:p>
            <a:pPr marL="229262" indent="-229262" eaLnBrk="1" hangingPunct="1">
              <a:lnSpc>
                <a:spcPct val="110000"/>
              </a:lnSpc>
              <a:spcBef>
                <a:spcPct val="0"/>
              </a:spcBef>
              <a:defRPr/>
            </a:pPr>
            <a:r>
              <a:rPr lang="es-ES_tradnl" sz="1200" dirty="0"/>
              <a:t>Hay momentos en que los emprendedores son escépticos acerca de tener un mentor. Las siguientes dos diapositivas  muestran un buen "caso de negocio" para tener un mentor. Elija los puntos más relevantes y explique al grupo cómo los mentores pueden ayudar a tener éxito en los negocios.</a:t>
            </a:r>
          </a:p>
          <a:p>
            <a:pPr marL="229262" indent="-229262" eaLnBrk="1" hangingPunct="1">
              <a:lnSpc>
                <a:spcPct val="110000"/>
              </a:lnSpc>
              <a:spcBef>
                <a:spcPct val="0"/>
              </a:spcBef>
              <a:defRPr/>
            </a:pPr>
            <a:endParaRPr lang="es-ES_tradnl" sz="1200" b="1" dirty="0"/>
          </a:p>
          <a:p>
            <a:pPr marL="229262" indent="-229262" eaLnBrk="1" hangingPunct="1">
              <a:lnSpc>
                <a:spcPct val="110000"/>
              </a:lnSpc>
              <a:spcBef>
                <a:spcPct val="0"/>
              </a:spcBef>
              <a:defRPr/>
            </a:pPr>
            <a:r>
              <a:rPr lang="es-ES_tradnl" sz="1200" b="1" dirty="0"/>
              <a:t>Los mentores pueden:</a:t>
            </a:r>
          </a:p>
          <a:p>
            <a:pPr marL="229262" indent="-229262" eaLnBrk="1" hangingPunct="1">
              <a:lnSpc>
                <a:spcPct val="110000"/>
              </a:lnSpc>
              <a:spcBef>
                <a:spcPct val="0"/>
              </a:spcBef>
              <a:buFontTx/>
              <a:buChar char="•"/>
              <a:defRPr/>
            </a:pPr>
            <a:r>
              <a:rPr lang="es-ES_tradnl" sz="1200" b="1" dirty="0"/>
              <a:t>Dar soporte para alcanzar sus objetivos:</a:t>
            </a:r>
            <a:r>
              <a:rPr lang="es-ES_tradnl" sz="1200" dirty="0"/>
              <a:t> Un mentor puede ayudar a un emprendedor a identificar cuáles son las metas que quieren alcanzar y planificar con ellos lo que necesitan hacer para alcanzar sus los objetivos.</a:t>
            </a:r>
          </a:p>
          <a:p>
            <a:pPr eaLnBrk="1" hangingPunct="1">
              <a:lnSpc>
                <a:spcPct val="110000"/>
              </a:lnSpc>
              <a:spcBef>
                <a:spcPct val="0"/>
              </a:spcBef>
              <a:defRPr/>
            </a:pPr>
            <a:endParaRPr lang="es-ES_tradnl" sz="1200" b="1" dirty="0"/>
          </a:p>
          <a:p>
            <a:pPr marL="229262" indent="-229262" eaLnBrk="1" hangingPunct="1">
              <a:lnSpc>
                <a:spcPct val="110000"/>
              </a:lnSpc>
              <a:spcBef>
                <a:spcPct val="0"/>
              </a:spcBef>
              <a:buFontTx/>
              <a:buChar char="•"/>
              <a:defRPr/>
            </a:pPr>
            <a:r>
              <a:rPr lang="es-ES_tradnl" sz="1200" b="1" dirty="0"/>
              <a:t>Compartir su conocimiento del negocio y experiencia (gratuitamente!)</a:t>
            </a:r>
            <a:r>
              <a:rPr lang="es-ES_tradnl" sz="1200" dirty="0"/>
              <a:t>: Un mentor puede ayudar a sus emprendedores en alguna o en todas las áreas de su negocio. Éstas puede incluir rendimiento, ventas, marketing, operaciones, finanzas, estrategia, planificación, productividad, plantilla, tiempo en la gestión, conseguir un menor estrés, gestión, liderazgo, creación de las decisiones, comunicación, relaciones, manejo de los cambios positivos, crecimiento del negocio, lograr un equilibrio respecto al trabajo y vida personal, establecer prioridades, implementar mayores oportunidades y algunos otros desafíos de negocio. Y lo mejor de todo, lo están haciendo de forma gratuita! </a:t>
            </a:r>
          </a:p>
          <a:p>
            <a:pPr marL="229262" indent="-229262" eaLnBrk="1" hangingPunct="1">
              <a:lnSpc>
                <a:spcPct val="110000"/>
              </a:lnSpc>
              <a:spcBef>
                <a:spcPct val="0"/>
              </a:spcBef>
              <a:defRPr/>
            </a:pPr>
            <a:endParaRPr lang="es-ES_tradnl" sz="1200" b="1" dirty="0"/>
          </a:p>
          <a:p>
            <a:pPr marL="229262" indent="-229262" eaLnBrk="1" hangingPunct="1">
              <a:lnSpc>
                <a:spcPct val="110000"/>
              </a:lnSpc>
              <a:spcBef>
                <a:spcPct val="0"/>
              </a:spcBef>
              <a:buFontTx/>
              <a:buChar char="•"/>
              <a:defRPr/>
            </a:pPr>
            <a:r>
              <a:rPr lang="es-ES_tradnl" sz="1200" b="1" dirty="0"/>
              <a:t>Ser un consejero confidencial:</a:t>
            </a:r>
            <a:r>
              <a:rPr lang="es-ES_tradnl" sz="1200" dirty="0"/>
              <a:t> Puede parecer solitario iniciar y administrar un negocio en el principio, ya que puede haber poca gente dándole soporte personal y también de negocios. Un mentor puede ser un buen interlocutor confidencial al centrarse totalmente en su emprendedor. Ellos escuchan, comparten la pasión del emprendedor, los éxitos y desafíos y apoyan al emprendedor a lograr sus objetivos.</a:t>
            </a:r>
          </a:p>
          <a:p>
            <a:pPr marL="229262" indent="-229262" eaLnBrk="1" hangingPunct="1">
              <a:lnSpc>
                <a:spcPct val="110000"/>
              </a:lnSpc>
              <a:spcBef>
                <a:spcPct val="0"/>
              </a:spcBef>
              <a:defRPr/>
            </a:pPr>
            <a:endParaRPr lang="en-GB" sz="1200" b="1" dirty="0"/>
          </a:p>
          <a:p>
            <a:pPr marL="229262" indent="-229262" eaLnBrk="1" hangingPunct="1">
              <a:lnSpc>
                <a:spcPct val="110000"/>
              </a:lnSpc>
              <a:spcBef>
                <a:spcPct val="0"/>
              </a:spcBef>
              <a:buFontTx/>
              <a:buChar char="•"/>
              <a:defRPr/>
            </a:pPr>
            <a:r>
              <a:rPr lang="es-ES_tradnl" sz="1200" b="1" dirty="0"/>
              <a:t>Proporcionar una vista de “helicóptero” en su negocio: </a:t>
            </a:r>
            <a:r>
              <a:rPr lang="es-ES_tradnl" sz="1200" dirty="0"/>
              <a:t>Un mentor puede ayudar al emprendedor a ‘alejarse’ del día a día del funcionamiento de su negocio y mirar su negocio desde una perspectiva más amplia y diferente.</a:t>
            </a:r>
          </a:p>
          <a:p>
            <a:pPr marL="229262" indent="-229262" eaLnBrk="1" hangingPunct="1">
              <a:lnSpc>
                <a:spcPct val="110000"/>
              </a:lnSpc>
              <a:spcBef>
                <a:spcPct val="0"/>
              </a:spcBef>
              <a:buFontTx/>
              <a:buChar char="•"/>
              <a:defRPr/>
            </a:pPr>
            <a:endParaRPr lang="en-GB" sz="1200" b="1" dirty="0"/>
          </a:p>
          <a:p>
            <a:pPr marL="229262" indent="-229262" eaLnBrk="1" hangingPunct="1">
              <a:lnSpc>
                <a:spcPct val="110000"/>
              </a:lnSpc>
              <a:spcBef>
                <a:spcPct val="0"/>
              </a:spcBef>
              <a:buFontTx/>
              <a:buChar char="•"/>
              <a:defRPr/>
            </a:pPr>
            <a:r>
              <a:rPr lang="es-ES_tradnl" sz="1200" b="1" dirty="0"/>
              <a:t>Alentar y dar soporte especialmente cuando las cosas se ponen difíciles</a:t>
            </a:r>
            <a:r>
              <a:rPr lang="es-ES_tradnl" sz="1200" dirty="0"/>
              <a:t>: Todos los negocios exitosos tienen su parte de desafío. En esos momentos, puede que sea muy difícil mantenerse en la cima de la empresa y no estresarse ni desmotivarse. El apoyo de un mentor con experiencia puede ofrecer consuelo, aliento y motivación.</a:t>
            </a:r>
          </a:p>
          <a:p>
            <a:pPr marL="228211" indent="-228211" eaLnBrk="1" hangingPunct="1">
              <a:lnSpc>
                <a:spcPct val="90000"/>
              </a:lnSpc>
              <a:spcBef>
                <a:spcPct val="0"/>
              </a:spcBef>
              <a:defRPr/>
            </a:pPr>
            <a:endParaRPr lang="es-ES_tradnl" sz="1200" dirty="0"/>
          </a:p>
          <a:p>
            <a:pPr marL="228211" indent="-228211" eaLnBrk="1" hangingPunct="1">
              <a:spcBef>
                <a:spcPct val="0"/>
              </a:spcBef>
              <a:buFontTx/>
              <a:buChar char="•"/>
              <a:defRPr/>
            </a:pPr>
            <a:r>
              <a:rPr lang="es-ES_tradnl" sz="1200" b="1" dirty="0"/>
              <a:t>Ayudarle a encontrar soluciones creativas e innovadoras: </a:t>
            </a:r>
            <a:r>
              <a:rPr lang="es-ES_tradnl" sz="1200" dirty="0"/>
              <a:t>El emprendedor puede tener un montón de ideas interesantes acerca de su negocio, pero quiere hablar sobre esto con alguien con conocimiento del negocio y una buena experiencia. Algunas oportunidades pueden no aparecer hasta que se discuten. Los mentores tienen una amplia base de experiencias y pueden compartirlas con sus emprendedores a medida que buscan una solución viable.</a:t>
            </a:r>
          </a:p>
          <a:p>
            <a:pPr eaLnBrk="1" hangingPunct="1">
              <a:spcBef>
                <a:spcPct val="0"/>
              </a:spcBef>
              <a:defRPr/>
            </a:pPr>
            <a:endParaRPr lang="es-ES_tradnl" sz="1200" b="1" dirty="0"/>
          </a:p>
          <a:p>
            <a:pPr marL="228211" indent="-228211" eaLnBrk="1" hangingPunct="1">
              <a:buFontTx/>
              <a:buChar char="•"/>
              <a:defRPr/>
            </a:pPr>
            <a:r>
              <a:rPr lang="es-ES_tradnl" sz="1200" b="1" dirty="0"/>
              <a:t>Desafiarle y expandir sus creencias sobre lo que es posible:</a:t>
            </a:r>
            <a:r>
              <a:rPr lang="es-ES_tradnl" sz="1200" dirty="0"/>
              <a:t> Un mentor hará preguntas y retos a su emprendedor. Esto ayudará al emprendedor a pensar más ampliamente sobre sus negocios, mirar las cosas desde una perspectiva diferente y expandir sus creencias de lo que es posible. </a:t>
            </a:r>
          </a:p>
          <a:p>
            <a:pPr marL="228211" indent="-228211" eaLnBrk="1" hangingPunct="1">
              <a:defRPr/>
            </a:pPr>
            <a:endParaRPr lang="es-ES_tradnl" sz="1200" b="1" dirty="0"/>
          </a:p>
          <a:p>
            <a:pPr marL="228211" indent="-228211" eaLnBrk="1" hangingPunct="1">
              <a:buFontTx/>
              <a:buChar char="•"/>
              <a:defRPr/>
            </a:pPr>
            <a:r>
              <a:rPr lang="es-ES_tradnl" sz="1200" b="1" dirty="0"/>
              <a:t>Ayudarle a estar más centrado y  ser más productivo</a:t>
            </a:r>
            <a:r>
              <a:rPr lang="en-GB" sz="1200" b="1" dirty="0"/>
              <a:t>.</a:t>
            </a:r>
            <a:r>
              <a:rPr lang="en-GB" sz="1200" dirty="0"/>
              <a:t> </a:t>
            </a:r>
            <a:r>
              <a:rPr lang="es-ES" sz="1200" dirty="0"/>
              <a:t>Ver a un mentor regularmente ayudará al emprendedor a centrarse en las cuestiones más importantes, estar más centrado y ser más productivo, a través de revisiones regulares de lo que quieren lograr, saber dónde están, así como acordar los pasos a seguir y a tener claras las prioridades clave en el futuro</a:t>
            </a:r>
            <a:r>
              <a:rPr lang="en-GB" sz="1200" dirty="0"/>
              <a:t>. </a:t>
            </a:r>
          </a:p>
          <a:p>
            <a:pPr marL="228211" indent="-228211" eaLnBrk="1" hangingPunct="1">
              <a:defRPr/>
            </a:pPr>
            <a:endParaRPr lang="en-GB" sz="1200" b="1" dirty="0"/>
          </a:p>
          <a:p>
            <a:pPr marL="228211" indent="-228211" eaLnBrk="1" hangingPunct="1">
              <a:buFontTx/>
              <a:buChar char="•"/>
              <a:defRPr/>
            </a:pPr>
            <a:r>
              <a:rPr lang="es-ES_tradnl" sz="1200" b="1" dirty="0"/>
              <a:t>Orientarle a otros ‘expertos’: </a:t>
            </a:r>
            <a:r>
              <a:rPr lang="en-GB" sz="1200" dirty="0"/>
              <a:t>Un </a:t>
            </a:r>
            <a:r>
              <a:rPr lang="es-ES" sz="1200" dirty="0"/>
              <a:t>mentor generalmente tendrá una formación y experiencia en ciertos aspectos de la empresa, pero sería raro que puedan proporcionar respuestas a todas las preguntas. Si en alguna cosa en particular el mentor no puede ayudar,  pueden tener acceso a alguien que pueda aportar ayuda adicional.</a:t>
            </a:r>
          </a:p>
          <a:p>
            <a:pPr marL="228211" indent="-228211" eaLnBrk="1" hangingPunct="1">
              <a:buFontTx/>
              <a:buChar char="•"/>
              <a:defRPr/>
            </a:pPr>
            <a:endParaRPr lang="es-ES" sz="1200" dirty="0"/>
          </a:p>
          <a:p>
            <a:pPr marL="228211" indent="-228211" eaLnBrk="1" hangingPunct="1">
              <a:buFontTx/>
              <a:buChar char="•"/>
              <a:defRPr/>
            </a:pPr>
            <a:endParaRPr lang="es-ES" sz="1200" dirty="0"/>
          </a:p>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10</a:t>
            </a:fld>
            <a:endParaRPr lang="pt-BR"/>
          </a:p>
        </p:txBody>
      </p:sp>
    </p:spTree>
    <p:extLst>
      <p:ext uri="{BB962C8B-B14F-4D97-AF65-F5344CB8AC3E}">
        <p14:creationId xmlns:p14="http://schemas.microsoft.com/office/powerpoint/2010/main" val="560222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spcBef>
                <a:spcPct val="0"/>
              </a:spcBef>
              <a:defRPr/>
            </a:pPr>
            <a:r>
              <a:rPr lang="es-ES_tradnl" sz="1800" b="1" dirty="0"/>
              <a:t>Qué NO es la mentoría – PP8</a:t>
            </a:r>
          </a:p>
          <a:p>
            <a:pPr eaLnBrk="1" hangingPunct="1">
              <a:spcBef>
                <a:spcPct val="0"/>
              </a:spcBef>
              <a:defRPr/>
            </a:pPr>
            <a:endParaRPr lang="es-ES_tradnl" sz="1400" u="sng" dirty="0">
              <a:solidFill>
                <a:srgbClr val="FF0000"/>
              </a:solidFill>
            </a:endParaRPr>
          </a:p>
          <a:p>
            <a:pPr eaLnBrk="1" hangingPunct="1">
              <a:spcBef>
                <a:spcPct val="0"/>
              </a:spcBef>
              <a:defRPr/>
            </a:pPr>
            <a:r>
              <a:rPr lang="es-ES_tradnl" sz="1200" dirty="0"/>
              <a:t>Seleccione de la lista de ejemplos que ayudan al grupo a entender lo que NO es mentoría.</a:t>
            </a:r>
          </a:p>
          <a:p>
            <a:pPr eaLnBrk="1" hangingPunct="1">
              <a:spcBef>
                <a:spcPct val="0"/>
              </a:spcBef>
              <a:defRPr/>
            </a:pPr>
            <a:endParaRPr lang="es-ES_tradnl" sz="1200" b="1" dirty="0"/>
          </a:p>
          <a:p>
            <a:pPr eaLnBrk="1" hangingPunct="1">
              <a:spcBef>
                <a:spcPct val="0"/>
              </a:spcBef>
              <a:defRPr/>
            </a:pPr>
            <a:r>
              <a:rPr lang="es-ES_tradnl" sz="1200" b="1" dirty="0"/>
              <a:t>La Mentoría NO es: </a:t>
            </a:r>
          </a:p>
          <a:p>
            <a:pPr eaLnBrk="1" hangingPunct="1">
              <a:spcBef>
                <a:spcPct val="0"/>
              </a:spcBef>
              <a:defRPr/>
            </a:pPr>
            <a:endParaRPr lang="es-ES_tradnl" sz="1200" b="1" dirty="0"/>
          </a:p>
          <a:p>
            <a:pPr marL="171946" indent="-171946" eaLnBrk="1" hangingPunct="1">
              <a:spcBef>
                <a:spcPct val="0"/>
              </a:spcBef>
              <a:buFont typeface="Arial" pitchFamily="34" charset="0"/>
              <a:buChar char="•"/>
              <a:defRPr/>
            </a:pPr>
            <a:r>
              <a:rPr lang="es-ES_tradnl" sz="1200" b="1" dirty="0"/>
              <a:t>Alguien que te diga como llevar tu negocio: </a:t>
            </a:r>
            <a:r>
              <a:rPr lang="es-ES_tradnl" sz="1200" dirty="0"/>
              <a:t>es el emprendedor que asume plena responsabilidad en el funcionamiento de su negocio, no el mentor. El emprendedor es el que asume el riesgo y obtiene la recompensa. El autoempleo puede ser solitario porque la responsabilidad recae únicamente sobre los hombros del emprendedor. Tener un mentor puede ayudar a aligerar esa carga.</a:t>
            </a:r>
          </a:p>
          <a:p>
            <a:pPr marL="171946" indent="-171946" eaLnBrk="1" hangingPunct="1">
              <a:spcBef>
                <a:spcPct val="0"/>
              </a:spcBef>
              <a:buFont typeface="Arial" pitchFamily="34" charset="0"/>
              <a:buChar char="•"/>
              <a:defRPr/>
            </a:pPr>
            <a:endParaRPr lang="es-ES_tradnl" sz="1200" dirty="0"/>
          </a:p>
          <a:p>
            <a:pPr marL="171946" indent="-171946" eaLnBrk="1" hangingPunct="1">
              <a:spcBef>
                <a:spcPct val="0"/>
              </a:spcBef>
              <a:buFont typeface="Arial" pitchFamily="34" charset="0"/>
              <a:buChar char="•"/>
              <a:defRPr/>
            </a:pPr>
            <a:r>
              <a:rPr lang="es-ES_tradnl" sz="1200" b="1" dirty="0"/>
              <a:t>Resolver tus problemas: </a:t>
            </a:r>
            <a:r>
              <a:rPr lang="es-ES_tradnl" sz="1200" dirty="0"/>
              <a:t>el emprendedor debe aceptar que cualquier decisión que tome puede tener consecuencias. Una vez más, a pesar de que el mentor puede proporcionar una guía - es finalmente el emprendedor el que es el único responsable.</a:t>
            </a:r>
          </a:p>
          <a:p>
            <a:pPr eaLnBrk="1" hangingPunct="1">
              <a:spcBef>
                <a:spcPct val="0"/>
              </a:spcBef>
              <a:defRPr/>
            </a:pPr>
            <a:endParaRPr lang="es-ES_tradnl" sz="1200" b="1" dirty="0"/>
          </a:p>
          <a:p>
            <a:pPr marL="171946" indent="-171946" eaLnBrk="1" hangingPunct="1">
              <a:spcBef>
                <a:spcPct val="0"/>
              </a:spcBef>
              <a:buFont typeface="Arial" pitchFamily="34" charset="0"/>
              <a:buChar char="•"/>
              <a:defRPr/>
            </a:pPr>
            <a:r>
              <a:rPr lang="es-ES_tradnl" sz="1200" b="1" dirty="0"/>
              <a:t>Patrocinio directo: </a:t>
            </a:r>
            <a:r>
              <a:rPr lang="es-ES_tradnl" sz="1200" dirty="0"/>
              <a:t>Los mentores no pueden actuar como patrocinadores para sus emprendedores. Por patrocinador, esto significa que el emprendedor está pidiendo al mentor el colocarlo en una posición favorable con otra persona. Esto puede crear una cultura de dependencia y debe ser evitado. También puede posicionar al mentor en una posición incómoda y por lo tanto tener un efecto negativo en la relación.</a:t>
            </a:r>
          </a:p>
          <a:p>
            <a:pPr eaLnBrk="1" hangingPunct="1">
              <a:spcBef>
                <a:spcPct val="0"/>
              </a:spcBef>
              <a:defRPr/>
            </a:pPr>
            <a:endParaRPr lang="es-ES_tradnl" sz="1200" dirty="0"/>
          </a:p>
          <a:p>
            <a:pPr marL="171946" indent="-171946" eaLnBrk="1" hangingPunct="1">
              <a:spcBef>
                <a:spcPct val="0"/>
              </a:spcBef>
              <a:buFont typeface="Arial" pitchFamily="34" charset="0"/>
              <a:buChar char="•"/>
              <a:defRPr/>
            </a:pPr>
            <a:r>
              <a:rPr lang="es-ES_tradnl" sz="1200" b="1" dirty="0"/>
              <a:t>Ser reservado: </a:t>
            </a:r>
            <a:r>
              <a:rPr lang="es-ES_tradnl" sz="1200" dirty="0"/>
              <a:t>La relación debe ser abierta. Si cualquiera de las partes está evitando dar a conocer información puede ser perjudicial y evita que la relación de mentoría pueda progresar.</a:t>
            </a:r>
          </a:p>
          <a:p>
            <a:pPr eaLnBrk="1" hangingPunct="1">
              <a:spcBef>
                <a:spcPct val="0"/>
              </a:spcBef>
              <a:defRPr/>
            </a:pPr>
            <a:endParaRPr lang="es-ES_tradnl" sz="1200" b="1" dirty="0"/>
          </a:p>
          <a:p>
            <a:pPr marL="171946" indent="-171946" eaLnBrk="1" hangingPunct="1">
              <a:spcBef>
                <a:spcPct val="0"/>
              </a:spcBef>
              <a:buFont typeface="Arial" pitchFamily="34" charset="0"/>
              <a:buChar char="•"/>
              <a:defRPr/>
            </a:pPr>
            <a:r>
              <a:rPr lang="es-ES_tradnl" sz="1200" b="1" dirty="0"/>
              <a:t>Hacerlo por </a:t>
            </a:r>
            <a:r>
              <a:rPr lang="es-ES_tradnl" sz="1200" b="1" dirty="0" err="1"/>
              <a:t>tí</a:t>
            </a:r>
            <a:r>
              <a:rPr lang="es-ES_tradnl" sz="1200" b="1" dirty="0"/>
              <a:t>/ darte las respuestas: </a:t>
            </a:r>
            <a:r>
              <a:rPr lang="es-ES_tradnl" sz="1200" dirty="0"/>
              <a:t>Es particularmente importante que los emprendedores comprendan que los mentores les darán  los conocimientos y herramientas para poder tomar decisiones, y no tomarán decisiones por ellos. </a:t>
            </a:r>
          </a:p>
          <a:p>
            <a:pPr eaLnBrk="1" hangingPunct="1">
              <a:spcBef>
                <a:spcPct val="0"/>
              </a:spcBef>
              <a:defRPr/>
            </a:pPr>
            <a:endParaRPr lang="es-ES_tradnl" sz="1200" dirty="0"/>
          </a:p>
          <a:p>
            <a:pPr marL="171946" indent="-171946" eaLnBrk="1" hangingPunct="1">
              <a:spcBef>
                <a:spcPct val="0"/>
              </a:spcBef>
              <a:buFont typeface="Arial" pitchFamily="34" charset="0"/>
              <a:buChar char="•"/>
              <a:defRPr/>
            </a:pPr>
            <a:r>
              <a:rPr lang="es-ES_tradnl" sz="1200" b="1" dirty="0"/>
              <a:t>Consultoría:</a:t>
            </a:r>
            <a:r>
              <a:rPr lang="es-ES_tradnl" sz="1200" dirty="0"/>
              <a:t>  la Consultoría tiene tendencia a ser una función de pago mientras que la mentoría es un servicio gratuito ofrecido por voluntarios que practican en los negocios.</a:t>
            </a:r>
          </a:p>
          <a:p>
            <a:pPr eaLnBrk="1" hangingPunct="1">
              <a:spcBef>
                <a:spcPct val="0"/>
              </a:spcBef>
              <a:defRPr/>
            </a:pPr>
            <a:endParaRPr lang="es-ES_tradnl" sz="1200" dirty="0"/>
          </a:p>
          <a:p>
            <a:pPr marL="171946" indent="-171946" eaLnBrk="1" hangingPunct="1">
              <a:spcBef>
                <a:spcPct val="0"/>
              </a:spcBef>
              <a:buFont typeface="Arial" pitchFamily="34" charset="0"/>
              <a:buChar char="•"/>
              <a:defRPr/>
            </a:pPr>
            <a:r>
              <a:rPr lang="es-ES_tradnl" sz="1200" b="1" dirty="0"/>
              <a:t>Un ‘espía’ / ‘hermano mayor’ supervisando el préstamo </a:t>
            </a:r>
            <a:r>
              <a:rPr lang="es-ES_tradnl" sz="1200" dirty="0"/>
              <a:t>(si corresponde!): No es la responsabilidad del mentor perseguir una compensación o supervisar al emprendedor. El papel del mentor debe ser visto de forma distinta a la de un agente de préstamos.</a:t>
            </a:r>
          </a:p>
          <a:p>
            <a:pPr eaLnBrk="1" hangingPunct="1">
              <a:spcBef>
                <a:spcPct val="0"/>
              </a:spcBef>
              <a:defRPr/>
            </a:pPr>
            <a:endParaRPr lang="es-ES_tradnl" sz="1200" dirty="0"/>
          </a:p>
          <a:p>
            <a:pPr eaLnBrk="1" hangingPunct="1">
              <a:spcBef>
                <a:spcPct val="0"/>
              </a:spcBef>
              <a:defRPr/>
            </a:pPr>
            <a:r>
              <a:rPr lang="es-ES_tradnl" sz="1200" b="1" dirty="0"/>
              <a:t>Nota para el líder del taller: </a:t>
            </a:r>
            <a:r>
              <a:rPr lang="es-ES_tradnl" sz="1200" dirty="0"/>
              <a:t>Recuerde al grupo que los mentores están sin pagarles. Los mentores son personas excepcionales que genuinamente quieren ofrecer su apoyo. Los emprendedores se benefician de la ayuda de una persona muy ocupada que quiere dar un poco de su tiempo para ayudar a otros, simplemente porque se preocupan y quieren apoyar a un joven emprendedor para que consiga el éxito.</a:t>
            </a:r>
          </a:p>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11</a:t>
            </a:fld>
            <a:endParaRPr lang="pt-BR"/>
          </a:p>
        </p:txBody>
      </p:sp>
    </p:spTree>
    <p:extLst>
      <p:ext uri="{BB962C8B-B14F-4D97-AF65-F5344CB8AC3E}">
        <p14:creationId xmlns:p14="http://schemas.microsoft.com/office/powerpoint/2010/main" val="1711764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spcBef>
                <a:spcPct val="0"/>
              </a:spcBef>
            </a:pPr>
            <a:r>
              <a:rPr lang="en-GB" altLang="pt-BR" sz="1800" b="1" dirty="0"/>
              <a:t>Modo padre(1) – PP10</a:t>
            </a:r>
          </a:p>
          <a:p>
            <a:pPr eaLnBrk="1" hangingPunct="1">
              <a:spcBef>
                <a:spcPct val="0"/>
              </a:spcBef>
            </a:pPr>
            <a:endParaRPr lang="en-GB" altLang="pt-BR" sz="1800" dirty="0"/>
          </a:p>
          <a:p>
            <a:pPr eaLnBrk="1" hangingPunct="1">
              <a:spcBef>
                <a:spcPct val="0"/>
              </a:spcBef>
            </a:pPr>
            <a:r>
              <a:rPr lang="es-ES" altLang="pt-BR" sz="1800" dirty="0"/>
              <a:t>En esta diapositiva se transmite la relación de los padres hacia un niño, cuando el padre le dice a un niño qué debe hacer y qué no hacer</a:t>
            </a:r>
            <a:r>
              <a:rPr lang="en-GB" altLang="pt-BR" sz="1800" dirty="0"/>
              <a:t>.</a:t>
            </a:r>
          </a:p>
          <a:p>
            <a:pPr eaLnBrk="1" hangingPunct="1">
              <a:spcBef>
                <a:spcPct val="0"/>
              </a:spcBef>
            </a:pPr>
            <a:r>
              <a:rPr lang="en-GB" altLang="pt-BR" sz="1800" dirty="0"/>
              <a:t> </a:t>
            </a:r>
          </a:p>
          <a:p>
            <a:pPr eaLnBrk="1" hangingPunct="1">
              <a:spcBef>
                <a:spcPct val="0"/>
              </a:spcBef>
            </a:pPr>
            <a:r>
              <a:rPr lang="es-ES" altLang="pt-BR" sz="1800" dirty="0"/>
              <a:t>El mensaje sencillo que quiere transmitir a su público es que un mentor </a:t>
            </a:r>
            <a:r>
              <a:rPr lang="es-ES" altLang="pt-BR" sz="1800" b="1" dirty="0"/>
              <a:t>no</a:t>
            </a:r>
            <a:r>
              <a:rPr lang="es-ES" altLang="pt-BR" sz="1800" dirty="0"/>
              <a:t> es un padre / profesor / tutor / autoridad figura / préstamo oficial, pero sí es alguien a quien puede tener una relación adulta y la conversación sirve para resolver problemas específicos</a:t>
            </a:r>
            <a:r>
              <a:rPr lang="en-GB" altLang="pt-BR" sz="1800" dirty="0"/>
              <a:t>. </a:t>
            </a:r>
          </a:p>
          <a:p>
            <a:pPr eaLnBrk="1" hangingPunct="1">
              <a:spcBef>
                <a:spcPct val="0"/>
              </a:spcBef>
            </a:pPr>
            <a:endParaRPr lang="es-ES_tradnl" altLang="pt-BR" sz="1800" dirty="0">
              <a:solidFill>
                <a:srgbClr val="FF0000"/>
              </a:solidFill>
            </a:endParaRPr>
          </a:p>
          <a:p>
            <a:pPr eaLnBrk="1" hangingPunct="1">
              <a:spcBef>
                <a:spcPct val="0"/>
              </a:spcBef>
            </a:pPr>
            <a:r>
              <a:rPr lang="es-ES_tradnl" altLang="pt-BR" sz="1800" b="1" dirty="0"/>
              <a:t>Nota para el líder  del taller: </a:t>
            </a:r>
            <a:r>
              <a:rPr lang="es-ES_tradnl" altLang="pt-BR" sz="1800" dirty="0"/>
              <a:t>Esta diapositiva (PP10) y la próxima (PP11) distinguen claramente la actitud correcta que un mentor debe utilizar. Usted debe mostrar estas dos diapositivas de forma clara y concisa.</a:t>
            </a:r>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12</a:t>
            </a:fld>
            <a:endParaRPr lang="pt-BR"/>
          </a:p>
        </p:txBody>
      </p:sp>
    </p:spTree>
    <p:extLst>
      <p:ext uri="{BB962C8B-B14F-4D97-AF65-F5344CB8AC3E}">
        <p14:creationId xmlns:p14="http://schemas.microsoft.com/office/powerpoint/2010/main" val="3251192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lnSpc>
                <a:spcPct val="90000"/>
              </a:lnSpc>
              <a:spcBef>
                <a:spcPct val="0"/>
              </a:spcBef>
            </a:pPr>
            <a:r>
              <a:rPr lang="en-GB" altLang="pt-BR" sz="1800" b="1" dirty="0"/>
              <a:t>Modo </a:t>
            </a:r>
            <a:r>
              <a:rPr lang="en-GB" altLang="pt-BR" sz="1800" b="1" dirty="0" err="1"/>
              <a:t>adulto</a:t>
            </a:r>
            <a:r>
              <a:rPr lang="en-GB" altLang="pt-BR" sz="1800" b="1" dirty="0"/>
              <a:t> (2) – PP11</a:t>
            </a:r>
          </a:p>
          <a:p>
            <a:pPr eaLnBrk="1" hangingPunct="1">
              <a:lnSpc>
                <a:spcPct val="90000"/>
              </a:lnSpc>
              <a:spcBef>
                <a:spcPct val="0"/>
              </a:spcBef>
            </a:pPr>
            <a:endParaRPr lang="es-ES_tradnl" altLang="pt-BR" sz="1800" dirty="0">
              <a:solidFill>
                <a:srgbClr val="FF0000"/>
              </a:solidFill>
            </a:endParaRPr>
          </a:p>
          <a:p>
            <a:pPr eaLnBrk="1" hangingPunct="1">
              <a:lnSpc>
                <a:spcPct val="90000"/>
              </a:lnSpc>
              <a:spcBef>
                <a:spcPct val="0"/>
              </a:spcBef>
            </a:pPr>
            <a:r>
              <a:rPr lang="es-ES_tradnl" altLang="pt-BR" sz="1800" dirty="0"/>
              <a:t>Explique al grupo que una relación mentor-emprendedor es una relación de </a:t>
            </a:r>
            <a:r>
              <a:rPr lang="es-ES_tradnl" altLang="pt-BR" sz="1800" b="1" dirty="0"/>
              <a:t>Adulto a Adulto</a:t>
            </a:r>
            <a:r>
              <a:rPr lang="es-ES_tradnl" altLang="pt-BR" sz="1800" dirty="0"/>
              <a:t>. La actitud correcta del mentor y el emprendedor se conoce como: "Yo estoy bien - Tú estás bien". Esta es una posición positiva en la que ambas partes pueden demostrar respeto, comprensión y sinceridad hacia los demás. También se muestra una relación de igualdad entre el emprendedor y el mentor.</a:t>
            </a:r>
          </a:p>
          <a:p>
            <a:pPr eaLnBrk="1" hangingPunct="1">
              <a:lnSpc>
                <a:spcPct val="90000"/>
              </a:lnSpc>
              <a:spcBef>
                <a:spcPct val="0"/>
              </a:spcBef>
            </a:pPr>
            <a:endParaRPr lang="es-ES_tradnl" altLang="pt-BR" sz="1800" dirty="0"/>
          </a:p>
          <a:p>
            <a:pPr eaLnBrk="1" hangingPunct="1">
              <a:lnSpc>
                <a:spcPct val="90000"/>
              </a:lnSpc>
              <a:spcBef>
                <a:spcPct val="0"/>
              </a:spcBef>
            </a:pPr>
            <a:r>
              <a:rPr lang="es-ES_tradnl" altLang="pt-BR" sz="1800" b="1" dirty="0"/>
              <a:t>Nota para el líder del taller: </a:t>
            </a:r>
            <a:r>
              <a:rPr lang="es-ES_tradnl" altLang="pt-BR" sz="1800" dirty="0"/>
              <a:t>Compruebe que su audiencia entiende beneficios reales de tener un mentor antes de pasar a la siguiente sección, en la cual se describen las tres etapas de la relación de la mentoría.</a:t>
            </a:r>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13</a:t>
            </a:fld>
            <a:endParaRPr lang="pt-BR"/>
          </a:p>
        </p:txBody>
      </p:sp>
    </p:spTree>
    <p:extLst>
      <p:ext uri="{BB962C8B-B14F-4D97-AF65-F5344CB8AC3E}">
        <p14:creationId xmlns:p14="http://schemas.microsoft.com/office/powerpoint/2010/main" val="1719757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spcBef>
                <a:spcPct val="0"/>
              </a:spcBef>
              <a:defRPr/>
            </a:pPr>
            <a:r>
              <a:rPr lang="es-ES_tradnl" sz="1100" b="1" dirty="0"/>
              <a:t>Etapas en la relación de la mentoría– PP12</a:t>
            </a:r>
            <a:endParaRPr lang="es-ES_tradnl" sz="1100" dirty="0"/>
          </a:p>
          <a:p>
            <a:pPr eaLnBrk="1" hangingPunct="1">
              <a:spcBef>
                <a:spcPct val="0"/>
              </a:spcBef>
              <a:defRPr/>
            </a:pPr>
            <a:r>
              <a:rPr lang="es-ES_tradnl" sz="1100" b="1" dirty="0"/>
              <a:t> </a:t>
            </a:r>
            <a:endParaRPr lang="es-ES_tradnl" sz="1100" dirty="0"/>
          </a:p>
          <a:p>
            <a:pPr eaLnBrk="1" hangingPunct="1">
              <a:spcBef>
                <a:spcPct val="0"/>
              </a:spcBef>
              <a:defRPr/>
            </a:pPr>
            <a:r>
              <a:rPr lang="es-ES_tradnl" sz="1100" dirty="0"/>
              <a:t>Hay tres etapas principales que se producen en la relación de mentoría, y cada etapa afecta a la siguiente.</a:t>
            </a:r>
          </a:p>
          <a:p>
            <a:pPr eaLnBrk="1" hangingPunct="1">
              <a:spcBef>
                <a:spcPct val="0"/>
              </a:spcBef>
              <a:defRPr/>
            </a:pPr>
            <a:endParaRPr lang="es-ES_tradnl" sz="1100" dirty="0"/>
          </a:p>
          <a:p>
            <a:pPr marL="744857" lvl="1" indent="-285264" eaLnBrk="1" hangingPunct="1">
              <a:spcBef>
                <a:spcPct val="0"/>
              </a:spcBef>
              <a:defRPr/>
            </a:pPr>
            <a:r>
              <a:rPr lang="es-ES_tradnl" sz="1100" b="1" dirty="0">
                <a:solidFill>
                  <a:srgbClr val="FF0000"/>
                </a:solidFill>
              </a:rPr>
              <a:t>*Haga referencia a los participantes a la pág. 3 del libro de trabajo: ‘Etapas en la relación de la mentoría’*</a:t>
            </a:r>
            <a:endParaRPr lang="es-ES_tradnl" sz="1100" b="1" dirty="0"/>
          </a:p>
          <a:p>
            <a:pPr eaLnBrk="1" hangingPunct="1">
              <a:spcBef>
                <a:spcPct val="0"/>
              </a:spcBef>
              <a:defRPr/>
            </a:pPr>
            <a:endParaRPr lang="es-ES_tradnl" sz="1100" dirty="0"/>
          </a:p>
          <a:p>
            <a:pPr marL="744857" lvl="1" indent="-285264" eaLnBrk="1" hangingPunct="1">
              <a:spcBef>
                <a:spcPct val="0"/>
              </a:spcBef>
              <a:buFontTx/>
              <a:buChar char="•"/>
              <a:defRPr/>
            </a:pPr>
            <a:r>
              <a:rPr lang="es-ES_tradnl" sz="1100" b="1" dirty="0"/>
              <a:t>Etapa 1. Establecer la relación: </a:t>
            </a:r>
            <a:r>
              <a:rPr lang="es-ES_tradnl" sz="1100" dirty="0"/>
              <a:t>Al trabajar con su mentor, el emprendedor establece la relación y es una parte equitativa al momento de establecer las reglas básicas de la relación. Esto crea límites claros para ambas partes para poder funcionar conjuntamente. Esto permite crear una base sólida para explorar temas más amplios durante la segunda etapa.</a:t>
            </a:r>
          </a:p>
          <a:p>
            <a:pPr marL="744857" lvl="1" indent="-285264" eaLnBrk="1" hangingPunct="1">
              <a:spcBef>
                <a:spcPct val="0"/>
              </a:spcBef>
              <a:defRPr/>
            </a:pPr>
            <a:endParaRPr lang="es-ES_tradnl" sz="1100" dirty="0"/>
          </a:p>
          <a:p>
            <a:pPr marL="744857" lvl="1" indent="-285264" eaLnBrk="1" hangingPunct="1">
              <a:spcBef>
                <a:spcPct val="0"/>
              </a:spcBef>
              <a:buFontTx/>
              <a:buChar char="•"/>
              <a:defRPr/>
            </a:pPr>
            <a:r>
              <a:rPr lang="es-ES_tradnl" sz="1100" b="1" dirty="0"/>
              <a:t>Etapa 2. Manteniendo la relación: </a:t>
            </a:r>
            <a:r>
              <a:rPr lang="es-ES_tradnl" sz="1100" dirty="0"/>
              <a:t>El mentor apoyará al emprendedor a explorar sus objetivos, identificar los desafíos y encontrar soluciones. Después de aproximadamente 18 meses (suponiendo una relación de dos años), recordar al público que la relación de mentoría comenzará ahora a relajarse. Puede utilizar el ejemplo de un pájaro a punto de dejar el nido y volar.</a:t>
            </a:r>
            <a:r>
              <a:rPr lang="es-ES_tradnl" sz="1100" b="1" dirty="0"/>
              <a:t> </a:t>
            </a:r>
          </a:p>
          <a:p>
            <a:pPr marL="744857" lvl="1" indent="-285264" eaLnBrk="1" hangingPunct="1">
              <a:spcBef>
                <a:spcPct val="0"/>
              </a:spcBef>
              <a:defRPr/>
            </a:pPr>
            <a:endParaRPr lang="es-ES_tradnl" sz="1100" dirty="0"/>
          </a:p>
          <a:p>
            <a:pPr marL="744857" lvl="1" indent="-285264" eaLnBrk="1" hangingPunct="1">
              <a:spcBef>
                <a:spcPct val="0"/>
              </a:spcBef>
              <a:buFontTx/>
              <a:buChar char="•"/>
              <a:defRPr/>
            </a:pPr>
            <a:r>
              <a:rPr lang="es-ES_tradnl" sz="1100" b="1" dirty="0"/>
              <a:t>Etapa 3. Finalizar la relación: </a:t>
            </a:r>
            <a:r>
              <a:rPr lang="es-ES_tradnl" sz="1100" dirty="0"/>
              <a:t>Al final de la relación, es el momento en que la relación formal de mentoría llega a su fin. En esta etapa, es importante que los mentores se encuentren capacitados y preparados para emprender el camino solos. </a:t>
            </a:r>
          </a:p>
          <a:p>
            <a:pPr marL="744857" lvl="1" indent="-285264" eaLnBrk="1" hangingPunct="1">
              <a:spcBef>
                <a:spcPct val="0"/>
              </a:spcBef>
              <a:defRPr/>
            </a:pPr>
            <a:endParaRPr lang="es-ES_tradnl" sz="1100" b="1" dirty="0"/>
          </a:p>
          <a:p>
            <a:pPr marL="744857" lvl="1" indent="-285264" eaLnBrk="1" hangingPunct="1">
              <a:spcBef>
                <a:spcPct val="0"/>
              </a:spcBef>
              <a:defRPr/>
            </a:pPr>
            <a:r>
              <a:rPr lang="es-ES_tradnl" sz="1100" b="1" dirty="0"/>
              <a:t>Nota para el líder de la mentoría</a:t>
            </a:r>
            <a:r>
              <a:rPr lang="es-ES_tradnl" sz="1100" dirty="0"/>
              <a:t>: Asesorar al grupo que, aunque no hay un marco de tiempo específico entre todas las etapas, es una buena idea para pasar el tiempo explorando la etapa 1 para crear una base sólida para la relación.</a:t>
            </a:r>
          </a:p>
          <a:p>
            <a:pPr marL="744857" lvl="1" indent="-285264" eaLnBrk="1" hangingPunct="1">
              <a:spcBef>
                <a:spcPct val="0"/>
              </a:spcBef>
              <a:buFontTx/>
              <a:buChar char="•"/>
              <a:defRPr/>
            </a:pPr>
            <a:endParaRPr lang="en-GB" sz="1100" b="1" dirty="0"/>
          </a:p>
          <a:p>
            <a:pPr marL="744857" lvl="1" indent="-285264" eaLnBrk="1" hangingPunct="1">
              <a:spcBef>
                <a:spcPct val="0"/>
              </a:spcBef>
              <a:defRPr/>
            </a:pPr>
            <a:endParaRPr lang="en-GB" sz="1100" b="1" dirty="0"/>
          </a:p>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14</a:t>
            </a:fld>
            <a:endParaRPr lang="pt-BR"/>
          </a:p>
        </p:txBody>
      </p:sp>
    </p:spTree>
    <p:extLst>
      <p:ext uri="{BB962C8B-B14F-4D97-AF65-F5344CB8AC3E}">
        <p14:creationId xmlns:p14="http://schemas.microsoft.com/office/powerpoint/2010/main" val="1259898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744857" lvl="1" indent="-285264" eaLnBrk="1" hangingPunct="1">
              <a:spcBef>
                <a:spcPct val="0"/>
              </a:spcBef>
              <a:defRPr/>
            </a:pPr>
            <a:r>
              <a:rPr lang="es-ES_tradnl" sz="1100" b="1" dirty="0">
                <a:solidFill>
                  <a:srgbClr val="FF0000"/>
                </a:solidFill>
              </a:rPr>
              <a:t>*Haga referencia a los participantes a la pág. 3 del libro de trabajo: ‘Etapas en la relación de la mentoría’*</a:t>
            </a:r>
            <a:endParaRPr lang="es-ES_tradnl" sz="1100" b="1" dirty="0"/>
          </a:p>
          <a:p>
            <a:pPr eaLnBrk="1" hangingPunct="1">
              <a:spcBef>
                <a:spcPct val="0"/>
              </a:spcBef>
              <a:defRPr/>
            </a:pPr>
            <a:endParaRPr lang="es-ES_tradnl" sz="1100" dirty="0"/>
          </a:p>
          <a:p>
            <a:pPr marL="744857" lvl="1" indent="-285264" eaLnBrk="1" hangingPunct="1">
              <a:spcBef>
                <a:spcPct val="0"/>
              </a:spcBef>
              <a:buFontTx/>
              <a:buChar char="•"/>
              <a:defRPr/>
            </a:pPr>
            <a:r>
              <a:rPr lang="es-ES_tradnl" sz="1100" b="1" dirty="0"/>
              <a:t>Etapa 1. Establecer la relación: </a:t>
            </a:r>
            <a:r>
              <a:rPr lang="es-ES_tradnl" sz="1100" dirty="0"/>
              <a:t>Al trabajar con su mentor, el emprendedor establece la relación y es una parte equitativa al momento de establecer las reglas básicas de la relación. Esto crea límites claros para ambas partes para poder funcionar conjuntamente. Esto permite crear una base sólida para explorar temas más amplios durante la segunda etapa.</a:t>
            </a:r>
          </a:p>
          <a:p>
            <a:pPr marL="744857" lvl="1" indent="-285264" eaLnBrk="1" hangingPunct="1">
              <a:spcBef>
                <a:spcPct val="0"/>
              </a:spcBef>
              <a:defRPr/>
            </a:pPr>
            <a:endParaRPr lang="es-ES_tradnl" sz="1100" dirty="0"/>
          </a:p>
          <a:p>
            <a:pPr marL="744857" lvl="1" indent="-285264" eaLnBrk="1" hangingPunct="1">
              <a:spcBef>
                <a:spcPct val="0"/>
              </a:spcBef>
              <a:buFontTx/>
              <a:buChar char="•"/>
              <a:defRPr/>
            </a:pPr>
            <a:r>
              <a:rPr lang="es-ES_tradnl" sz="1100" b="1" dirty="0"/>
              <a:t>Etapa 2. Manteniendo la relación: </a:t>
            </a:r>
            <a:r>
              <a:rPr lang="es-ES_tradnl" sz="1100" dirty="0"/>
              <a:t>El mentor apoyará al emprendedor a explorar sus objetivos, identificar los desafíos y encontrar soluciones. Después de aproximadamente 18 meses (suponiendo una relación de dos años), recordar al público que la relación de mentoría comenzará ahora a relajarse. Puede utilizar el ejemplo de un pájaro a punto de dejar el nido y volar.</a:t>
            </a:r>
            <a:r>
              <a:rPr lang="es-ES_tradnl" sz="1100" b="1" dirty="0"/>
              <a:t> </a:t>
            </a:r>
          </a:p>
          <a:p>
            <a:pPr marL="744857" lvl="1" indent="-285264" eaLnBrk="1" hangingPunct="1">
              <a:spcBef>
                <a:spcPct val="0"/>
              </a:spcBef>
              <a:defRPr/>
            </a:pPr>
            <a:endParaRPr lang="es-ES_tradnl" sz="1100" dirty="0"/>
          </a:p>
          <a:p>
            <a:pPr marL="744857" lvl="1" indent="-285264" eaLnBrk="1" hangingPunct="1">
              <a:spcBef>
                <a:spcPct val="0"/>
              </a:spcBef>
              <a:buFontTx/>
              <a:buChar char="•"/>
              <a:defRPr/>
            </a:pPr>
            <a:r>
              <a:rPr lang="es-ES_tradnl" sz="1100" b="1" dirty="0"/>
              <a:t>Etapa 3. Finalizar la relación: </a:t>
            </a:r>
            <a:r>
              <a:rPr lang="es-ES_tradnl" sz="1100" dirty="0"/>
              <a:t>Al final de la relación, es el momento en que la relación formal de mentoría llega a su fin. En esta etapa, es importante que los mentores se encuentren capacitados y preparados para emprender el camino solos. </a:t>
            </a:r>
          </a:p>
          <a:p>
            <a:pPr marL="744857" lvl="1" indent="-285264" eaLnBrk="1" hangingPunct="1">
              <a:spcBef>
                <a:spcPct val="0"/>
              </a:spcBef>
              <a:defRPr/>
            </a:pPr>
            <a:endParaRPr lang="es-ES_tradnl" sz="1100" b="1" dirty="0"/>
          </a:p>
          <a:p>
            <a:pPr marL="744857" lvl="1" indent="-285264" eaLnBrk="1" hangingPunct="1">
              <a:spcBef>
                <a:spcPct val="0"/>
              </a:spcBef>
              <a:defRPr/>
            </a:pPr>
            <a:r>
              <a:rPr lang="es-ES_tradnl" sz="1100" b="1" dirty="0"/>
              <a:t>Nota para el líder de la mentoría</a:t>
            </a:r>
            <a:r>
              <a:rPr lang="es-ES_tradnl" sz="1100" dirty="0"/>
              <a:t>: Asesorar al grupo que, aunque no hay un marco de tiempo específico entre todas las etapas, es una buena idea para pasar el tiempo explorando la etapa 1 para crear una base sólida para la relación.</a:t>
            </a:r>
          </a:p>
          <a:p>
            <a:pPr marL="744857" lvl="1" indent="-285264" eaLnBrk="1" hangingPunct="1">
              <a:spcBef>
                <a:spcPct val="0"/>
              </a:spcBef>
              <a:buFontTx/>
              <a:buChar char="•"/>
              <a:defRPr/>
            </a:pPr>
            <a:endParaRPr lang="en-GB" sz="1100" b="1" dirty="0"/>
          </a:p>
          <a:p>
            <a:pPr eaLnBrk="1" hangingPunct="1">
              <a:lnSpc>
                <a:spcPct val="90000"/>
              </a:lnSpc>
              <a:spcBef>
                <a:spcPct val="0"/>
              </a:spcBef>
            </a:pPr>
            <a:endParaRPr lang="es-ES_tradnl" altLang="pt-BR" sz="1800"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15</a:t>
            </a:fld>
            <a:endParaRPr lang="pt-BR"/>
          </a:p>
        </p:txBody>
      </p:sp>
    </p:spTree>
    <p:extLst>
      <p:ext uri="{BB962C8B-B14F-4D97-AF65-F5344CB8AC3E}">
        <p14:creationId xmlns:p14="http://schemas.microsoft.com/office/powerpoint/2010/main" val="75412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spcBef>
                <a:spcPct val="0"/>
              </a:spcBef>
            </a:pPr>
            <a:r>
              <a:rPr lang="en-GB" altLang="pt-BR" sz="1800" b="1" dirty="0" err="1"/>
              <a:t>Etapas</a:t>
            </a:r>
            <a:r>
              <a:rPr lang="en-GB" altLang="pt-BR" sz="1800" b="1" dirty="0"/>
              <a:t> </a:t>
            </a:r>
            <a:r>
              <a:rPr lang="en-GB" altLang="pt-BR" sz="1800" b="1" dirty="0" err="1"/>
              <a:t>en</a:t>
            </a:r>
            <a:r>
              <a:rPr lang="en-GB" altLang="pt-BR" sz="1800" b="1" dirty="0"/>
              <a:t> la </a:t>
            </a:r>
            <a:r>
              <a:rPr lang="en-GB" altLang="pt-BR" sz="1800" b="1" dirty="0" err="1"/>
              <a:t>mentoría</a:t>
            </a:r>
            <a:r>
              <a:rPr lang="en-GB" altLang="pt-BR" sz="1800" b="1" dirty="0"/>
              <a:t>:  Etapa 1, </a:t>
            </a:r>
            <a:r>
              <a:rPr lang="en-GB" altLang="pt-BR" sz="1800" b="1" dirty="0" err="1"/>
              <a:t>Establecer</a:t>
            </a:r>
            <a:r>
              <a:rPr lang="en-GB" altLang="pt-BR" sz="1800" b="1" dirty="0"/>
              <a:t> la </a:t>
            </a:r>
            <a:r>
              <a:rPr lang="en-GB" altLang="pt-BR" sz="1800" b="1" dirty="0" err="1"/>
              <a:t>relación</a:t>
            </a:r>
            <a:r>
              <a:rPr lang="en-GB" altLang="pt-BR" sz="1800" b="1" dirty="0"/>
              <a:t>- PP13</a:t>
            </a:r>
          </a:p>
          <a:p>
            <a:pPr eaLnBrk="1" hangingPunct="1">
              <a:spcBef>
                <a:spcPct val="0"/>
              </a:spcBef>
            </a:pPr>
            <a:r>
              <a:rPr lang="en-GB" altLang="pt-BR" sz="1800" b="1" i="1" dirty="0"/>
              <a:t> </a:t>
            </a:r>
            <a:endParaRPr lang="en-GB" altLang="pt-BR" sz="1800" dirty="0"/>
          </a:p>
          <a:p>
            <a:pPr eaLnBrk="1" hangingPunct="1">
              <a:spcBef>
                <a:spcPct val="0"/>
              </a:spcBef>
            </a:pPr>
            <a:r>
              <a:rPr lang="es-ES" altLang="pt-BR" sz="1800" dirty="0"/>
              <a:t>Explique que la siguiente sección trata sobre la importancia de ambas partes para llegar a conocer unos a otros y aceptar las reglas del juego. Esto ayudará a sentar las bases para una relación exitosa</a:t>
            </a:r>
            <a:r>
              <a:rPr lang="en-GB" altLang="pt-BR" sz="1800" dirty="0"/>
              <a:t>.</a:t>
            </a:r>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16</a:t>
            </a:fld>
            <a:endParaRPr lang="pt-BR"/>
          </a:p>
        </p:txBody>
      </p:sp>
    </p:spTree>
    <p:extLst>
      <p:ext uri="{BB962C8B-B14F-4D97-AF65-F5344CB8AC3E}">
        <p14:creationId xmlns:p14="http://schemas.microsoft.com/office/powerpoint/2010/main" val="3332215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17</a:t>
            </a:fld>
            <a:endParaRPr lang="pt-BR"/>
          </a:p>
        </p:txBody>
      </p:sp>
    </p:spTree>
    <p:extLst>
      <p:ext uri="{BB962C8B-B14F-4D97-AF65-F5344CB8AC3E}">
        <p14:creationId xmlns:p14="http://schemas.microsoft.com/office/powerpoint/2010/main" val="196507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044C390-321E-453A-88DA-C1CCCFC471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7A28E9B7-D95F-42C6-8445-04E54842E4F3}"/>
              </a:ext>
            </a:extLst>
          </p:cNvPr>
          <p:cNvSpPr>
            <a:spLocks noGrp="1" noChangeArrowheads="1"/>
          </p:cNvSpPr>
          <p:nvPr>
            <p:ph type="body" idx="1"/>
          </p:nvPr>
        </p:nvSpPr>
        <p:spPr bwMode="auto">
          <a:xfrm>
            <a:off x="381000" y="4748213"/>
            <a:ext cx="6180138" cy="5105400"/>
          </a:xfrm>
        </p:spPr>
        <p:txBody>
          <a:bodyPr>
            <a:normAutofit fontScale="32500" lnSpcReduction="20000"/>
          </a:bodyPr>
          <a:lstStyle/>
          <a:p>
            <a:pPr marL="229262" indent="-229262" eaLnBrk="1" hangingPunct="1">
              <a:lnSpc>
                <a:spcPct val="120000"/>
              </a:lnSpc>
              <a:spcBef>
                <a:spcPct val="0"/>
              </a:spcBef>
              <a:defRPr/>
            </a:pPr>
            <a:r>
              <a:rPr lang="es-ES_tradnl" sz="4000" b="1" dirty="0">
                <a:latin typeface="+mj-lt"/>
              </a:rPr>
              <a:t>La primera reunión– PP 14</a:t>
            </a:r>
            <a:endParaRPr lang="es-ES_tradnl" sz="4000" dirty="0">
              <a:latin typeface="+mj-lt"/>
            </a:endParaRPr>
          </a:p>
          <a:p>
            <a:pPr marL="229262" indent="-229262" eaLnBrk="1" hangingPunct="1">
              <a:lnSpc>
                <a:spcPct val="120000"/>
              </a:lnSpc>
              <a:spcBef>
                <a:spcPct val="0"/>
              </a:spcBef>
              <a:defRPr/>
            </a:pPr>
            <a:r>
              <a:rPr lang="es-ES_tradnl" sz="4000" b="1" dirty="0">
                <a:latin typeface="+mj-lt"/>
              </a:rPr>
              <a:t> </a:t>
            </a:r>
            <a:endParaRPr lang="es-ES_tradnl" sz="4000" dirty="0">
              <a:latin typeface="+mj-lt"/>
            </a:endParaRPr>
          </a:p>
          <a:p>
            <a:pPr marL="229262" lvl="1" indent="-229262" eaLnBrk="1" hangingPunct="1">
              <a:lnSpc>
                <a:spcPct val="120000"/>
              </a:lnSpc>
              <a:spcBef>
                <a:spcPct val="0"/>
              </a:spcBef>
              <a:defRPr/>
            </a:pPr>
            <a:r>
              <a:rPr lang="es-ES_tradnl" sz="4000" b="1" dirty="0">
                <a:solidFill>
                  <a:srgbClr val="FF0000"/>
                </a:solidFill>
                <a:latin typeface="+mj-lt"/>
              </a:rPr>
              <a:t>*Haga referencia a los participantes a la pág. 3 del libro de trabajo: ‘La primera reunión: una lista de verificación de un emprendedor ’*</a:t>
            </a:r>
            <a:r>
              <a:rPr lang="es-ES_tradnl" sz="4000" b="1" dirty="0">
                <a:latin typeface="+mj-lt"/>
              </a:rPr>
              <a:t> </a:t>
            </a:r>
            <a:r>
              <a:rPr lang="es-ES_tradnl" sz="4000" dirty="0">
                <a:latin typeface="+mj-lt"/>
              </a:rPr>
              <a:t>y explicar el siguiente ejercicio:</a:t>
            </a:r>
          </a:p>
          <a:p>
            <a:pPr marL="229262" indent="-229262" eaLnBrk="1" hangingPunct="1">
              <a:lnSpc>
                <a:spcPct val="120000"/>
              </a:lnSpc>
              <a:spcBef>
                <a:spcPct val="0"/>
              </a:spcBef>
              <a:defRPr/>
            </a:pPr>
            <a:endParaRPr lang="es-ES_tradnl" sz="4000" b="1" dirty="0">
              <a:latin typeface="+mj-lt"/>
            </a:endParaRPr>
          </a:p>
          <a:p>
            <a:pPr marL="229262" indent="-229262" eaLnBrk="1" hangingPunct="1">
              <a:lnSpc>
                <a:spcPct val="120000"/>
              </a:lnSpc>
              <a:spcBef>
                <a:spcPct val="0"/>
              </a:spcBef>
              <a:defRPr/>
            </a:pPr>
            <a:r>
              <a:rPr lang="es-ES_tradnl" sz="4000" b="1" u="sng" dirty="0">
                <a:latin typeface="+mj-lt"/>
              </a:rPr>
              <a:t>EJERCICIO: </a:t>
            </a:r>
          </a:p>
          <a:p>
            <a:pPr marL="229262" indent="-229262" eaLnBrk="1" hangingPunct="1">
              <a:lnSpc>
                <a:spcPct val="120000"/>
              </a:lnSpc>
              <a:spcBef>
                <a:spcPct val="0"/>
              </a:spcBef>
              <a:buFontTx/>
              <a:buAutoNum type="arabicPeriod"/>
              <a:defRPr/>
            </a:pPr>
            <a:r>
              <a:rPr lang="es-ES_tradnl" sz="4000" dirty="0">
                <a:latin typeface="+mj-lt"/>
              </a:rPr>
              <a:t>Pida a los participantes que discutan brevemente con su compañero de al lado lo que se espera de un mentor y lo que un mentor puede esperar de ellos en una primera reunión. Pídales que tomen notas de sus opiniones en el libro. Esta será la base de un plan que se puede utilizar para estructurar su primera reunión.</a:t>
            </a:r>
          </a:p>
          <a:p>
            <a:pPr marL="229262" indent="-229262" eaLnBrk="1" hangingPunct="1">
              <a:lnSpc>
                <a:spcPct val="120000"/>
              </a:lnSpc>
              <a:spcBef>
                <a:spcPct val="0"/>
              </a:spcBef>
              <a:buFontTx/>
              <a:buAutoNum type="arabicPeriod"/>
              <a:defRPr/>
            </a:pPr>
            <a:r>
              <a:rPr lang="es-ES_tradnl" sz="4000" dirty="0">
                <a:latin typeface="+mj-lt"/>
              </a:rPr>
              <a:t>Una vez realizada la discusión(y si hay tiempo disponible) pídales que compartan con el grupo sus ideas sobre los puntos que consideran más importantes para una primera reunión. </a:t>
            </a:r>
          </a:p>
          <a:p>
            <a:pPr eaLnBrk="1" hangingPunct="1">
              <a:lnSpc>
                <a:spcPct val="120000"/>
              </a:lnSpc>
              <a:spcBef>
                <a:spcPct val="0"/>
              </a:spcBef>
              <a:defRPr/>
            </a:pPr>
            <a:r>
              <a:rPr lang="es-ES_tradnl" sz="4000" dirty="0">
                <a:latin typeface="+mj-lt"/>
              </a:rPr>
              <a:t>Opción: Puede anotar las ideas en el </a:t>
            </a:r>
            <a:r>
              <a:rPr lang="es-ES_tradnl" sz="4000" dirty="0" err="1">
                <a:latin typeface="+mj-lt"/>
              </a:rPr>
              <a:t>rotafolio</a:t>
            </a:r>
            <a:r>
              <a:rPr lang="es-ES_tradnl" sz="4000" dirty="0">
                <a:latin typeface="+mj-lt"/>
              </a:rPr>
              <a:t>.</a:t>
            </a:r>
          </a:p>
          <a:p>
            <a:pPr eaLnBrk="1" hangingPunct="1">
              <a:lnSpc>
                <a:spcPct val="120000"/>
              </a:lnSpc>
              <a:spcBef>
                <a:spcPct val="0"/>
              </a:spcBef>
              <a:defRPr/>
            </a:pPr>
            <a:endParaRPr lang="es-ES_tradnl" sz="4000" b="1" dirty="0">
              <a:solidFill>
                <a:srgbClr val="FF0000"/>
              </a:solidFill>
              <a:latin typeface="+mj-lt"/>
            </a:endParaRPr>
          </a:p>
          <a:p>
            <a:pPr marL="0" marR="0" lvl="0" indent="0" algn="l" defTabSz="914400" rtl="0" eaLnBrk="1" fontAlgn="auto" latinLnBrk="0" hangingPunct="1">
              <a:lnSpc>
                <a:spcPct val="120000"/>
              </a:lnSpc>
              <a:spcBef>
                <a:spcPct val="0"/>
              </a:spcBef>
              <a:spcAft>
                <a:spcPts val="0"/>
              </a:spcAft>
              <a:buClrTx/>
              <a:buSzTx/>
              <a:buFontTx/>
              <a:buNone/>
              <a:tabLst/>
              <a:defRPr/>
            </a:pPr>
            <a:r>
              <a:rPr lang="es-ES_tradnl" sz="4000" b="1" kern="1200" dirty="0">
                <a:solidFill>
                  <a:srgbClr val="FF0000"/>
                </a:solidFill>
                <a:latin typeface="+mn-lt"/>
                <a:ea typeface="+mn-ea"/>
                <a:cs typeface="+mn-cs"/>
              </a:rPr>
              <a:t>Entregar </a:t>
            </a:r>
            <a:r>
              <a:rPr lang="es-ES_tradnl" sz="4000" b="1" kern="1200" dirty="0" err="1">
                <a:solidFill>
                  <a:srgbClr val="FF0000"/>
                </a:solidFill>
                <a:latin typeface="+mn-lt"/>
                <a:ea typeface="+mn-ea"/>
                <a:cs typeface="+mn-cs"/>
              </a:rPr>
              <a:t>folhinha</a:t>
            </a:r>
            <a:r>
              <a:rPr lang="es-ES_tradnl" sz="4000" b="1" kern="1200" dirty="0">
                <a:solidFill>
                  <a:srgbClr val="FF0000"/>
                </a:solidFill>
                <a:latin typeface="+mn-lt"/>
                <a:ea typeface="+mn-ea"/>
                <a:cs typeface="+mn-cs"/>
              </a:rPr>
              <a:t> de pontos importantes para o </a:t>
            </a:r>
            <a:r>
              <a:rPr lang="es-ES_tradnl" sz="4000" b="1" kern="1200" dirty="0" err="1">
                <a:solidFill>
                  <a:srgbClr val="FF0000"/>
                </a:solidFill>
                <a:latin typeface="+mn-lt"/>
                <a:ea typeface="+mn-ea"/>
                <a:cs typeface="+mn-cs"/>
              </a:rPr>
              <a:t>primeiro</a:t>
            </a:r>
            <a:r>
              <a:rPr lang="es-ES_tradnl" sz="4000" b="1" kern="1200" dirty="0">
                <a:solidFill>
                  <a:srgbClr val="FF0000"/>
                </a:solidFill>
                <a:latin typeface="+mn-lt"/>
                <a:ea typeface="+mn-ea"/>
                <a:cs typeface="+mn-cs"/>
              </a:rPr>
              <a:t> </a:t>
            </a:r>
            <a:r>
              <a:rPr lang="es-ES_tradnl" sz="4000" b="1" kern="1200" dirty="0" err="1">
                <a:solidFill>
                  <a:srgbClr val="FF0000"/>
                </a:solidFill>
                <a:latin typeface="+mn-lt"/>
                <a:ea typeface="+mn-ea"/>
                <a:cs typeface="+mn-cs"/>
              </a:rPr>
              <a:t>encontro</a:t>
            </a:r>
            <a:r>
              <a:rPr lang="es-ES_tradnl" sz="4000" b="1" kern="1200" dirty="0">
                <a:solidFill>
                  <a:srgbClr val="FF0000"/>
                </a:solidFill>
                <a:latin typeface="+mn-lt"/>
                <a:ea typeface="+mn-ea"/>
                <a:cs typeface="+mn-cs"/>
              </a:rPr>
              <a:t> + </a:t>
            </a:r>
            <a:r>
              <a:rPr lang="es-ES_tradnl" sz="4000" b="1" kern="1200" dirty="0" err="1">
                <a:solidFill>
                  <a:srgbClr val="FF0000"/>
                </a:solidFill>
                <a:latin typeface="+mn-lt"/>
                <a:ea typeface="+mn-ea"/>
                <a:cs typeface="+mn-cs"/>
              </a:rPr>
              <a:t>relembrar</a:t>
            </a:r>
            <a:r>
              <a:rPr lang="es-ES_tradnl" sz="4000" b="1" kern="1200" dirty="0">
                <a:solidFill>
                  <a:srgbClr val="FF0000"/>
                </a:solidFill>
                <a:latin typeface="+mn-lt"/>
                <a:ea typeface="+mn-ea"/>
                <a:cs typeface="+mn-cs"/>
              </a:rPr>
              <a:t> do </a:t>
            </a:r>
            <a:r>
              <a:rPr lang="es-ES_tradnl" sz="4000" b="1" kern="1200" dirty="0" err="1">
                <a:solidFill>
                  <a:srgbClr val="FF0000"/>
                </a:solidFill>
                <a:latin typeface="+mn-lt"/>
                <a:ea typeface="+mn-ea"/>
                <a:cs typeface="+mn-cs"/>
              </a:rPr>
              <a:t>caderno</a:t>
            </a:r>
            <a:r>
              <a:rPr lang="es-ES_tradnl" sz="4000" b="1" kern="1200" dirty="0">
                <a:solidFill>
                  <a:srgbClr val="FF0000"/>
                </a:solidFill>
                <a:latin typeface="+mn-lt"/>
                <a:ea typeface="+mn-ea"/>
                <a:cs typeface="+mn-cs"/>
              </a:rPr>
              <a:t> do </a:t>
            </a:r>
            <a:r>
              <a:rPr lang="es-ES_tradnl" sz="4000" b="1" kern="1200" dirty="0" err="1">
                <a:solidFill>
                  <a:srgbClr val="FF0000"/>
                </a:solidFill>
                <a:latin typeface="+mn-lt"/>
                <a:ea typeface="+mn-ea"/>
                <a:cs typeface="+mn-cs"/>
              </a:rPr>
              <a:t>empreendedor</a:t>
            </a:r>
            <a:r>
              <a:rPr lang="es-ES_tradnl" sz="4000" b="1" kern="1200" dirty="0">
                <a:solidFill>
                  <a:srgbClr val="FF0000"/>
                </a:solidFill>
                <a:latin typeface="+mn-lt"/>
                <a:ea typeface="+mn-ea"/>
                <a:cs typeface="+mn-cs"/>
              </a:rPr>
              <a:t>, que </a:t>
            </a:r>
            <a:r>
              <a:rPr lang="es-ES_tradnl" sz="4000" b="1" kern="1200" dirty="0" err="1">
                <a:solidFill>
                  <a:srgbClr val="FF0000"/>
                </a:solidFill>
                <a:latin typeface="+mn-lt"/>
                <a:ea typeface="+mn-ea"/>
                <a:cs typeface="+mn-cs"/>
              </a:rPr>
              <a:t>serve</a:t>
            </a:r>
            <a:r>
              <a:rPr lang="es-ES_tradnl" sz="4000" b="1" kern="1200" dirty="0">
                <a:solidFill>
                  <a:srgbClr val="FF0000"/>
                </a:solidFill>
                <a:latin typeface="+mn-lt"/>
                <a:ea typeface="+mn-ea"/>
                <a:cs typeface="+mn-cs"/>
              </a:rPr>
              <a:t> de suporte para os </a:t>
            </a:r>
            <a:r>
              <a:rPr lang="es-ES_tradnl" sz="4000" b="1" kern="1200" dirty="0" err="1">
                <a:solidFill>
                  <a:srgbClr val="FF0000"/>
                </a:solidFill>
                <a:latin typeface="+mn-lt"/>
                <a:ea typeface="+mn-ea"/>
                <a:cs typeface="+mn-cs"/>
              </a:rPr>
              <a:t>encontros</a:t>
            </a:r>
            <a:r>
              <a:rPr lang="es-ES_tradnl" sz="4000" b="1" kern="1200" dirty="0">
                <a:solidFill>
                  <a:srgbClr val="FF0000"/>
                </a:solidFill>
                <a:latin typeface="+mn-lt"/>
                <a:ea typeface="+mn-ea"/>
                <a:cs typeface="+mn-cs"/>
              </a:rPr>
              <a:t> de </a:t>
            </a:r>
            <a:r>
              <a:rPr lang="es-ES_tradnl" sz="4000" b="1" kern="1200" dirty="0" err="1">
                <a:solidFill>
                  <a:srgbClr val="FF0000"/>
                </a:solidFill>
                <a:latin typeface="+mn-lt"/>
                <a:ea typeface="+mn-ea"/>
                <a:cs typeface="+mn-cs"/>
              </a:rPr>
              <a:t>mentoria</a:t>
            </a:r>
            <a:r>
              <a:rPr lang="es-ES_tradnl" sz="4000" b="1" kern="1200" dirty="0">
                <a:solidFill>
                  <a:srgbClr val="FF0000"/>
                </a:solidFill>
                <a:latin typeface="+mn-lt"/>
                <a:ea typeface="+mn-ea"/>
                <a:cs typeface="+mn-cs"/>
              </a:rPr>
              <a:t> e para revisar o </a:t>
            </a:r>
            <a:r>
              <a:rPr lang="es-ES_tradnl" sz="4000" b="1" kern="1200" dirty="0" err="1">
                <a:solidFill>
                  <a:srgbClr val="FF0000"/>
                </a:solidFill>
                <a:latin typeface="+mn-lt"/>
                <a:ea typeface="+mn-ea"/>
                <a:cs typeface="+mn-cs"/>
              </a:rPr>
              <a:t>desenvolvimento</a:t>
            </a:r>
            <a:r>
              <a:rPr lang="es-ES_tradnl" sz="4000" b="1" kern="1200" dirty="0">
                <a:solidFill>
                  <a:srgbClr val="FF0000"/>
                </a:solidFill>
                <a:latin typeface="+mn-lt"/>
                <a:ea typeface="+mn-ea"/>
                <a:cs typeface="+mn-cs"/>
              </a:rPr>
              <a:t>/</a:t>
            </a:r>
            <a:r>
              <a:rPr lang="es-ES_tradnl" sz="4000" b="1" kern="1200" dirty="0" err="1">
                <a:solidFill>
                  <a:srgbClr val="FF0000"/>
                </a:solidFill>
                <a:latin typeface="+mn-lt"/>
                <a:ea typeface="+mn-ea"/>
                <a:cs typeface="+mn-cs"/>
              </a:rPr>
              <a:t>atingimento</a:t>
            </a:r>
            <a:r>
              <a:rPr lang="es-ES_tradnl" sz="4000" b="1" kern="1200" dirty="0">
                <a:solidFill>
                  <a:srgbClr val="FF0000"/>
                </a:solidFill>
                <a:latin typeface="+mn-lt"/>
                <a:ea typeface="+mn-ea"/>
                <a:cs typeface="+mn-cs"/>
              </a:rPr>
              <a:t> de metas da </a:t>
            </a:r>
            <a:r>
              <a:rPr lang="es-ES_tradnl" sz="4000" b="1" kern="1200" dirty="0" err="1">
                <a:solidFill>
                  <a:srgbClr val="FF0000"/>
                </a:solidFill>
                <a:latin typeface="+mn-lt"/>
                <a:ea typeface="+mn-ea"/>
                <a:cs typeface="+mn-cs"/>
              </a:rPr>
              <a:t>mentoria</a:t>
            </a:r>
            <a:r>
              <a:rPr lang="es-ES_tradnl" sz="4000" b="1" kern="1200" dirty="0">
                <a:solidFill>
                  <a:srgbClr val="FF0000"/>
                </a:solidFill>
                <a:latin typeface="+mn-lt"/>
                <a:ea typeface="+mn-ea"/>
                <a:cs typeface="+mn-cs"/>
              </a:rPr>
              <a:t>.</a:t>
            </a:r>
          </a:p>
          <a:p>
            <a:pPr eaLnBrk="1" hangingPunct="1">
              <a:lnSpc>
                <a:spcPct val="120000"/>
              </a:lnSpc>
              <a:spcBef>
                <a:spcPct val="0"/>
              </a:spcBef>
              <a:defRPr/>
            </a:pPr>
            <a:endParaRPr lang="es-ES_tradnl" sz="4000" b="1" dirty="0">
              <a:solidFill>
                <a:srgbClr val="FF0000"/>
              </a:solidFill>
              <a:latin typeface="+mj-lt"/>
            </a:endParaRPr>
          </a:p>
          <a:p>
            <a:pPr eaLnBrk="1" hangingPunct="1">
              <a:lnSpc>
                <a:spcPct val="120000"/>
              </a:lnSpc>
              <a:spcBef>
                <a:spcPct val="0"/>
              </a:spcBef>
              <a:defRPr/>
            </a:pPr>
            <a:endParaRPr lang="en-GB" sz="4000" b="1" dirty="0">
              <a:latin typeface="+mj-lt"/>
            </a:endParaRPr>
          </a:p>
          <a:p>
            <a:pPr marL="229262" indent="-229262" eaLnBrk="1" hangingPunct="1">
              <a:lnSpc>
                <a:spcPct val="120000"/>
              </a:lnSpc>
              <a:spcBef>
                <a:spcPct val="0"/>
              </a:spcBef>
              <a:defRPr/>
            </a:pPr>
            <a:r>
              <a:rPr lang="es-ES_tradnl" sz="4000" b="1" dirty="0">
                <a:latin typeface="+mj-lt"/>
              </a:rPr>
              <a:t>Nota para el líder del libro de trabajo:</a:t>
            </a:r>
          </a:p>
          <a:p>
            <a:pPr eaLnBrk="1" hangingPunct="1">
              <a:lnSpc>
                <a:spcPct val="120000"/>
              </a:lnSpc>
              <a:spcBef>
                <a:spcPct val="0"/>
              </a:spcBef>
              <a:defRPr/>
            </a:pPr>
            <a:r>
              <a:rPr lang="es-ES_tradnl" sz="4000" dirty="0">
                <a:latin typeface="+mj-lt"/>
              </a:rPr>
              <a:t>Por favor, inserte su propio acuerdo de </a:t>
            </a:r>
            <a:r>
              <a:rPr lang="es-ES_tradnl" sz="4000" dirty="0" err="1">
                <a:latin typeface="+mj-lt"/>
              </a:rPr>
              <a:t>mentoría</a:t>
            </a:r>
            <a:r>
              <a:rPr lang="es-ES_tradnl" sz="4000" dirty="0">
                <a:latin typeface="+mj-lt"/>
              </a:rPr>
              <a:t> y su técnica de revisión del progreso en el manual.</a:t>
            </a:r>
            <a:endParaRPr lang="es-ES_tradnl" dirty="0">
              <a:latin typeface="+mj-lt"/>
            </a:endParaRPr>
          </a:p>
          <a:p>
            <a:pPr marL="229262" indent="-229262" eaLnBrk="1" hangingPunct="1">
              <a:lnSpc>
                <a:spcPct val="80000"/>
              </a:lnSpc>
              <a:spcBef>
                <a:spcPct val="0"/>
              </a:spcBef>
              <a:defRPr/>
            </a:pPr>
            <a:endParaRPr lang="en-GB" sz="1000" dirty="0"/>
          </a:p>
        </p:txBody>
      </p:sp>
    </p:spTree>
    <p:extLst>
      <p:ext uri="{BB962C8B-B14F-4D97-AF65-F5344CB8AC3E}">
        <p14:creationId xmlns:p14="http://schemas.microsoft.com/office/powerpoint/2010/main" val="3971544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spcBef>
                <a:spcPct val="0"/>
              </a:spcBef>
            </a:pPr>
            <a:r>
              <a:rPr lang="es-ES_tradnl" altLang="pt-BR" sz="1800" b="1" dirty="0"/>
              <a:t>Etapas en la mentoría: Etapa 2, Manteniendo la relación– PP 15</a:t>
            </a:r>
            <a:endParaRPr lang="es-ES_tradnl" altLang="pt-BR" sz="1800" dirty="0"/>
          </a:p>
          <a:p>
            <a:pPr eaLnBrk="1" hangingPunct="1">
              <a:spcBef>
                <a:spcPct val="0"/>
              </a:spcBef>
            </a:pPr>
            <a:r>
              <a:rPr lang="es-ES_tradnl" altLang="pt-BR" sz="1800" b="1" dirty="0"/>
              <a:t> </a:t>
            </a:r>
          </a:p>
          <a:p>
            <a:pPr eaLnBrk="1" hangingPunct="1">
              <a:spcBef>
                <a:spcPct val="0"/>
              </a:spcBef>
            </a:pPr>
            <a:r>
              <a:rPr lang="es-ES_tradnl" altLang="pt-BR" sz="1800" b="1" dirty="0"/>
              <a:t>Manteniendo la relación: </a:t>
            </a:r>
            <a:r>
              <a:rPr lang="es-ES_tradnl" altLang="pt-BR" sz="1800" dirty="0"/>
              <a:t>esta sección del taller se refiere al papel del mentor con respecto a ayudar a su emprendedor a establecer objetivos, identificar problemas y encontrar soluciones en el transcurso de su relación.</a:t>
            </a:r>
          </a:p>
          <a:p>
            <a:pPr eaLnBrk="1" hangingPunct="1">
              <a:spcBef>
                <a:spcPct val="0"/>
              </a:spcBef>
            </a:pPr>
            <a:r>
              <a:rPr lang="es-ES_tradnl" altLang="pt-BR" sz="1800" dirty="0"/>
              <a:t>La etapa 2 representa la mayor parte del tiempo en el que emprendedor y mentor estarán presentes. Aquí es donde  es muy importante la actitud, la voluntad de aprender y el deseo de obtener éxito por parte del emprendedor.  Esto se examina con más detalle en las tres próximas diapositivas, PP16, PP17 y PP18.</a:t>
            </a:r>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19</a:t>
            </a:fld>
            <a:endParaRPr lang="pt-BR"/>
          </a:p>
        </p:txBody>
      </p:sp>
    </p:spTree>
    <p:extLst>
      <p:ext uri="{BB962C8B-B14F-4D97-AF65-F5344CB8AC3E}">
        <p14:creationId xmlns:p14="http://schemas.microsoft.com/office/powerpoint/2010/main" val="342239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lnSpc>
                <a:spcPct val="120000"/>
              </a:lnSpc>
              <a:spcBef>
                <a:spcPct val="0"/>
              </a:spcBef>
              <a:defRPr/>
            </a:pPr>
            <a:r>
              <a:rPr lang="es-ES_tradnl" sz="4000" b="1" kern="1200" dirty="0">
                <a:solidFill>
                  <a:schemeClr val="tx1"/>
                </a:solidFill>
                <a:latin typeface="+mn-lt"/>
                <a:ea typeface="+mn-ea"/>
                <a:cs typeface="Arial" pitchFamily="34" charset="0"/>
              </a:rPr>
              <a:t>Taller del emprendedor– Preparación para la relación de mentoría– PP0</a:t>
            </a:r>
            <a:endParaRPr lang="es-ES_tradnl" sz="4000" kern="1200" dirty="0">
              <a:solidFill>
                <a:schemeClr val="tx1"/>
              </a:solidFill>
              <a:latin typeface="+mn-lt"/>
              <a:ea typeface="+mn-ea"/>
              <a:cs typeface="Arial" pitchFamily="34" charset="0"/>
            </a:endParaRPr>
          </a:p>
          <a:p>
            <a:pPr eaLnBrk="1" hangingPunct="1">
              <a:lnSpc>
                <a:spcPct val="120000"/>
              </a:lnSpc>
              <a:spcBef>
                <a:spcPct val="0"/>
              </a:spcBef>
              <a:defRPr/>
            </a:pPr>
            <a:r>
              <a:rPr lang="en-GB" sz="3600" b="1" kern="1200" dirty="0">
                <a:solidFill>
                  <a:schemeClr val="tx1"/>
                </a:solidFill>
                <a:latin typeface="+mn-lt"/>
                <a:ea typeface="+mn-ea"/>
                <a:cs typeface="Arial" pitchFamily="34" charset="0"/>
              </a:rPr>
              <a:t> </a:t>
            </a:r>
            <a:endParaRPr lang="en-GB" sz="3600" kern="1200" dirty="0">
              <a:solidFill>
                <a:schemeClr val="tx1"/>
              </a:solidFill>
              <a:latin typeface="+mn-lt"/>
              <a:ea typeface="+mn-ea"/>
              <a:cs typeface="Arial" pitchFamily="34" charset="0"/>
            </a:endParaRPr>
          </a:p>
          <a:p>
            <a:pPr marL="179694" indent="-179694" eaLnBrk="1" hangingPunct="1">
              <a:lnSpc>
                <a:spcPct val="120000"/>
              </a:lnSpc>
              <a:spcBef>
                <a:spcPct val="0"/>
              </a:spcBef>
              <a:buFont typeface="Arial" pitchFamily="34" charset="0"/>
              <a:buChar char="•"/>
              <a:defRPr/>
            </a:pPr>
            <a:r>
              <a:rPr lang="es-ES_tradnl" sz="3200" b="1" kern="1200" dirty="0">
                <a:solidFill>
                  <a:schemeClr val="tx1"/>
                </a:solidFill>
                <a:latin typeface="+mn-lt"/>
                <a:ea typeface="+mn-ea"/>
                <a:cs typeface="Arial" pitchFamily="34" charset="0"/>
              </a:rPr>
              <a:t>Tiempo: 2</a:t>
            </a:r>
            <a:r>
              <a:rPr lang="es-ES_tradnl" sz="3200" kern="1200" dirty="0">
                <a:solidFill>
                  <a:schemeClr val="tx1"/>
                </a:solidFill>
                <a:latin typeface="+mn-lt"/>
                <a:ea typeface="+mn-ea"/>
                <a:cs typeface="Arial" pitchFamily="34" charset="0"/>
              </a:rPr>
              <a:t>.5  horas incluyendo un descanso de 15 minutos.</a:t>
            </a:r>
          </a:p>
          <a:p>
            <a:pPr>
              <a:defRPr/>
            </a:pPr>
            <a:r>
              <a:rPr lang="es-MX" dirty="0">
                <a:ea typeface="ＭＳ Ｐゴシック" pitchFamily="34" charset="-128"/>
              </a:rPr>
              <a:t>•</a:t>
            </a:r>
            <a:r>
              <a:rPr lang="es-ES_tradnl" b="1" dirty="0">
                <a:ea typeface="ＭＳ Ｐゴシック" pitchFamily="34" charset="-128"/>
              </a:rPr>
              <a:t>Antes de empezar:</a:t>
            </a:r>
            <a:endParaRPr lang="en-GB" dirty="0">
              <a:ea typeface="ＭＳ Ｐゴシック" pitchFamily="34" charset="-128"/>
            </a:endParaRPr>
          </a:p>
          <a:p>
            <a:pPr>
              <a:defRPr/>
            </a:pPr>
            <a:r>
              <a:rPr lang="es-ES_tradnl" dirty="0">
                <a:ea typeface="ＭＳ Ｐゴシック" pitchFamily="34" charset="-128"/>
              </a:rPr>
              <a:t>Asegúrese de que la configuración de la sala esté completa, así como de que la diapositiva de introducción de bienvenida, “</a:t>
            </a:r>
            <a:r>
              <a:rPr lang="es-ES_tradnl" b="1" i="1" dirty="0">
                <a:ea typeface="ＭＳ Ｐゴシック" pitchFamily="34" charset="-128"/>
              </a:rPr>
              <a:t>Bienvenido al  taller”</a:t>
            </a:r>
            <a:r>
              <a:rPr lang="es-ES_tradnl" i="1" dirty="0">
                <a:ea typeface="ＭＳ Ｐゴシック" pitchFamily="34" charset="-128"/>
              </a:rPr>
              <a:t>,</a:t>
            </a:r>
            <a:r>
              <a:rPr lang="es-ES_tradnl" b="1" i="1" dirty="0">
                <a:ea typeface="ＭＳ Ｐゴシック" pitchFamily="34" charset="-128"/>
              </a:rPr>
              <a:t> </a:t>
            </a:r>
            <a:r>
              <a:rPr lang="es-ES_tradnl" dirty="0">
                <a:ea typeface="ＭＳ Ｐゴシック" pitchFamily="34" charset="-128"/>
              </a:rPr>
              <a:t>sea visible. Ahora ya está listo para dar la bienvenida personalmente a los participantes. Si es posible, tenga preparado un refrigerio previo al inicio. Esto permitirá crear una atmósfera informal que le ayudará a conocer y saludar a los participantes antes de iniciar la sesión.</a:t>
            </a:r>
            <a:endParaRPr lang="en-GB" dirty="0">
              <a:ea typeface="ＭＳ Ｐゴシック" pitchFamily="34" charset="-128"/>
            </a:endParaRPr>
          </a:p>
          <a:p>
            <a:pPr>
              <a:defRPr/>
            </a:pPr>
            <a:r>
              <a:rPr lang="es-ES_tradnl" b="1" dirty="0">
                <a:ea typeface="ＭＳ Ｐゴシック" pitchFamily="34" charset="-128"/>
              </a:rPr>
              <a:t>Inicio:</a:t>
            </a:r>
            <a:endParaRPr lang="en-GB" dirty="0">
              <a:ea typeface="ＭＳ Ｐゴシック" pitchFamily="34" charset="-128"/>
            </a:endParaRPr>
          </a:p>
          <a:p>
            <a:pPr>
              <a:defRPr/>
            </a:pPr>
            <a:r>
              <a:rPr lang="es-ES_tradnl" dirty="0">
                <a:ea typeface="ＭＳ Ｐゴシック" pitchFamily="34" charset="-128"/>
              </a:rPr>
              <a:t>Formalmente preséntese por su nombre y explique su rol dentro de la organización. Piense bien en lo que dirá con el objetivo de conectar con su público. El modelo “ I.N.T.R.O.” es una técnica útil de presentación que le puede ayudar:</a:t>
            </a:r>
            <a:endParaRPr lang="en-GB" dirty="0">
              <a:ea typeface="ＭＳ Ｐゴシック" pitchFamily="34" charset="-128"/>
            </a:endParaRPr>
          </a:p>
          <a:p>
            <a:pPr>
              <a:defRPr/>
            </a:pPr>
            <a:r>
              <a:rPr lang="es-MX" dirty="0">
                <a:ea typeface="ＭＳ Ｐゴシック" pitchFamily="34" charset="-128"/>
              </a:rPr>
              <a:t>I  = </a:t>
            </a:r>
            <a:r>
              <a:rPr lang="es-ES_tradnl" dirty="0">
                <a:ea typeface="ＭＳ Ｐゴシック" pitchFamily="34" charset="-128"/>
              </a:rPr>
              <a:t>Me – ¿Qué es lo que me cualifica a mí para realizar este taller?</a:t>
            </a:r>
            <a:endParaRPr lang="en-GB" dirty="0">
              <a:ea typeface="ＭＳ Ｐゴシック" pitchFamily="34" charset="-128"/>
            </a:endParaRPr>
          </a:p>
          <a:p>
            <a:pPr>
              <a:defRPr/>
            </a:pPr>
            <a:r>
              <a:rPr lang="es-ES_tradnl" dirty="0">
                <a:ea typeface="ＭＳ Ｐゴシック" pitchFamily="34" charset="-128"/>
              </a:rPr>
              <a:t>N = </a:t>
            </a:r>
            <a:r>
              <a:rPr lang="es-ES_tradnl" dirty="0" err="1">
                <a:ea typeface="ＭＳ Ｐゴシック" pitchFamily="34" charset="-128"/>
              </a:rPr>
              <a:t>Need</a:t>
            </a:r>
            <a:r>
              <a:rPr lang="es-ES_tradnl" dirty="0">
                <a:ea typeface="ＭＳ Ｐゴシック" pitchFamily="34" charset="-128"/>
              </a:rPr>
              <a:t> – ¿Qué es lo que haremos aquí y cuál es el propósito general del taller?</a:t>
            </a:r>
            <a:endParaRPr lang="en-GB" dirty="0">
              <a:ea typeface="ＭＳ Ｐゴシック" pitchFamily="34" charset="-128"/>
            </a:endParaRPr>
          </a:p>
          <a:p>
            <a:pPr>
              <a:defRPr/>
            </a:pPr>
            <a:r>
              <a:rPr lang="es-ES_tradnl" dirty="0">
                <a:ea typeface="ＭＳ Ｐゴシック" pitchFamily="34" charset="-128"/>
              </a:rPr>
              <a:t>T = </a:t>
            </a:r>
            <a:r>
              <a:rPr lang="es-ES_tradnl" dirty="0" err="1">
                <a:ea typeface="ＭＳ Ｐゴシック" pitchFamily="34" charset="-128"/>
              </a:rPr>
              <a:t>Title</a:t>
            </a:r>
            <a:r>
              <a:rPr lang="es-ES_tradnl" dirty="0">
                <a:ea typeface="ＭＳ Ｐゴシック" pitchFamily="34" charset="-128"/>
              </a:rPr>
              <a:t> - Que sea memorable, una cosa que el público recordará fácilmente.</a:t>
            </a:r>
            <a:endParaRPr lang="en-GB" dirty="0">
              <a:ea typeface="ＭＳ Ｐゴシック" pitchFamily="34" charset="-128"/>
            </a:endParaRPr>
          </a:p>
          <a:p>
            <a:pPr>
              <a:defRPr/>
            </a:pPr>
            <a:r>
              <a:rPr lang="es-ES_tradnl" dirty="0">
                <a:ea typeface="ＭＳ Ｐゴシック" pitchFamily="34" charset="-128"/>
              </a:rPr>
              <a:t>R = </a:t>
            </a:r>
            <a:r>
              <a:rPr lang="es-ES_tradnl" dirty="0" err="1">
                <a:ea typeface="ＭＳ Ｐゴシック" pitchFamily="34" charset="-128"/>
              </a:rPr>
              <a:t>Range</a:t>
            </a:r>
            <a:r>
              <a:rPr lang="es-ES_tradnl" dirty="0">
                <a:ea typeface="ＭＳ Ｐゴシック" pitchFamily="34" charset="-128"/>
              </a:rPr>
              <a:t> – ¿Cuál es el alcance del taller, es decir, qué partes cubriremos, en cuánto tiempo?</a:t>
            </a:r>
            <a:endParaRPr lang="en-GB" dirty="0">
              <a:ea typeface="ＭＳ Ｐゴシック" pitchFamily="34" charset="-128"/>
            </a:endParaRPr>
          </a:p>
          <a:p>
            <a:pPr>
              <a:defRPr/>
            </a:pPr>
            <a:r>
              <a:rPr lang="es-ES_tradnl" dirty="0">
                <a:ea typeface="ＭＳ Ｐゴシック" pitchFamily="34" charset="-128"/>
              </a:rPr>
              <a:t>O = </a:t>
            </a:r>
            <a:r>
              <a:rPr lang="es-ES_tradnl" dirty="0" err="1">
                <a:ea typeface="ＭＳ Ｐゴシック" pitchFamily="34" charset="-128"/>
              </a:rPr>
              <a:t>Outcome</a:t>
            </a:r>
            <a:r>
              <a:rPr lang="es-ES_tradnl" dirty="0">
                <a:ea typeface="ＭＳ Ｐゴシック" pitchFamily="34" charset="-128"/>
              </a:rPr>
              <a:t> – ¿Qué se llevaran los participantes que les ayudará en el su papel como mentor?</a:t>
            </a:r>
            <a:endParaRPr lang="en-GB" dirty="0">
              <a:ea typeface="ＭＳ Ｐゴシック" pitchFamily="34" charset="-128"/>
            </a:endParaRPr>
          </a:p>
          <a:p>
            <a:pPr>
              <a:defRPr/>
            </a:pPr>
            <a:r>
              <a:rPr lang="es-ES_tradnl" dirty="0">
                <a:ea typeface="ＭＳ Ｐゴシック" pitchFamily="34" charset="-128"/>
              </a:rPr>
              <a:t>Haga un impacto desde el principio. Esto se puede conseguir mostrando un video de una relación exitosa entre emprendedor y mentor, o bien, usando el DVD de YBI </a:t>
            </a:r>
            <a:r>
              <a:rPr lang="es-ES_tradnl" b="1" dirty="0">
                <a:ea typeface="ＭＳ Ｐゴシック" pitchFamily="34" charset="-128"/>
              </a:rPr>
              <a:t>Mentor and me (El mentor y  yo)</a:t>
            </a:r>
            <a:r>
              <a:rPr lang="es-ES_tradnl" dirty="0">
                <a:ea typeface="ＭＳ Ｐゴシック" pitchFamily="34" charset="-128"/>
              </a:rPr>
              <a:t> (o tu propio vídeo si está disponible). Otros videos de YBI pueden encontrarse en </a:t>
            </a:r>
            <a:r>
              <a:rPr lang="es-ES_tradnl" u="sng" dirty="0">
                <a:ea typeface="ＭＳ Ｐゴシック" pitchFamily="34" charset="-128"/>
                <a:hlinkClick r:id="rId3"/>
              </a:rPr>
              <a:t>http://www.youtube.com/user/youthbusiness</a:t>
            </a:r>
            <a:endParaRPr lang="en-GB" dirty="0">
              <a:ea typeface="ＭＳ Ｐゴシック" pitchFamily="34" charset="-128"/>
            </a:endParaRPr>
          </a:p>
          <a:p>
            <a:pPr>
              <a:defRPr/>
            </a:pPr>
            <a:r>
              <a:rPr lang="es-ES" dirty="0">
                <a:ea typeface="ＭＳ Ｐゴシック" pitchFamily="34" charset="-128"/>
              </a:rPr>
              <a:t>Considere invitar a un mentor y/o emprendedor para compartir sus experiencias en la </a:t>
            </a:r>
            <a:r>
              <a:rPr lang="es-ES" dirty="0" err="1">
                <a:ea typeface="ＭＳ Ｐゴシック" pitchFamily="34" charset="-128"/>
              </a:rPr>
              <a:t>mentoring</a:t>
            </a:r>
            <a:r>
              <a:rPr lang="es-ES" dirty="0">
                <a:ea typeface="ＭＳ Ｐゴシック" pitchFamily="34" charset="-128"/>
              </a:rPr>
              <a:t> con el grupo antes o durante el taller. Ellos son los mejores embajadores y campeones del </a:t>
            </a:r>
            <a:r>
              <a:rPr lang="es-ES" dirty="0" err="1">
                <a:ea typeface="ＭＳ Ｐゴシック" pitchFamily="34" charset="-128"/>
              </a:rPr>
              <a:t>mentoring</a:t>
            </a:r>
            <a:r>
              <a:rPr lang="es-ES" dirty="0">
                <a:ea typeface="ＭＳ Ｐゴシック" pitchFamily="34" charset="-128"/>
              </a:rPr>
              <a:t>. </a:t>
            </a:r>
            <a:endParaRPr lang="en-GB" dirty="0">
              <a:ea typeface="ＭＳ Ｐゴシック" pitchFamily="34" charset="-128"/>
            </a:endParaRPr>
          </a:p>
          <a:p>
            <a:pPr>
              <a:defRPr/>
            </a:pPr>
            <a:r>
              <a:rPr lang="es-ES" dirty="0">
                <a:ea typeface="ＭＳ Ｐゴシック" pitchFamily="34" charset="-128"/>
              </a:rPr>
              <a:t>Si procede, refiera además los beneficios de asociarse con YBI, como por ejemplo, formar parte de una organización a nivel mundial que cuenta con un movimiento de mentores voluntarios que dan soporte a los emprendedores a iniciar y hacer crecer sus negocios.</a:t>
            </a:r>
            <a:endParaRPr lang="en-GB" dirty="0">
              <a:ea typeface="ＭＳ Ｐゴシック" pitchFamily="34" charset="-128"/>
            </a:endParaRPr>
          </a:p>
          <a:p>
            <a:pPr>
              <a:defRPr/>
            </a:pPr>
            <a:r>
              <a:rPr lang="es-ES" dirty="0">
                <a:ea typeface="ＭＳ Ｐゴシック" pitchFamily="34" charset="-128"/>
              </a:rPr>
              <a:t>Pedir a los participantes que escriban sus nombres en las tarjetas provistas. Si es posible, refiérase a ellos por sus nombres durante el taller. Esto le ayudará a crear una relación más personal con su audiencia.</a:t>
            </a:r>
            <a:endParaRPr lang="en-GB" dirty="0">
              <a:ea typeface="ＭＳ Ｐゴシック" pitchFamily="34" charset="-128"/>
            </a:endParaRPr>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2</a:t>
            </a:fld>
            <a:endParaRPr lang="pt-BR"/>
          </a:p>
        </p:txBody>
      </p:sp>
    </p:spTree>
    <p:extLst>
      <p:ext uri="{BB962C8B-B14F-4D97-AF65-F5344CB8AC3E}">
        <p14:creationId xmlns:p14="http://schemas.microsoft.com/office/powerpoint/2010/main" val="839021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57D18E7-F1B1-4507-A81D-6B43C8B09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DD0B4DBE-5DCA-493E-96E0-5A6B461F1C15}"/>
              </a:ext>
            </a:extLst>
          </p:cNvPr>
          <p:cNvSpPr>
            <a:spLocks noGrp="1"/>
          </p:cNvSpPr>
          <p:nvPr>
            <p:ph type="body" idx="1"/>
          </p:nvPr>
        </p:nvSpPr>
        <p:spPr bwMode="auto">
          <a:xfrm>
            <a:off x="433388" y="4716463"/>
            <a:ext cx="5930900" cy="5010150"/>
          </a:xfrm>
        </p:spPr>
        <p:txBody>
          <a:bodyPr>
            <a:normAutofit/>
          </a:bodyPr>
          <a:lstStyle/>
          <a:p>
            <a:pPr>
              <a:lnSpc>
                <a:spcPct val="90000"/>
              </a:lnSpc>
              <a:defRPr/>
            </a:pPr>
            <a:r>
              <a:rPr lang="es-ES_tradnl" sz="1000" b="1" dirty="0"/>
              <a:t>10 consejos para una relación mentor-emprendedor exitosa – PP17</a:t>
            </a:r>
          </a:p>
          <a:p>
            <a:pPr>
              <a:lnSpc>
                <a:spcPct val="90000"/>
              </a:lnSpc>
              <a:defRPr/>
            </a:pPr>
            <a:endParaRPr lang="es-ES_tradnl" sz="1000" b="1" dirty="0"/>
          </a:p>
          <a:p>
            <a:pPr>
              <a:lnSpc>
                <a:spcPct val="90000"/>
              </a:lnSpc>
              <a:defRPr/>
            </a:pPr>
            <a:r>
              <a:rPr lang="es-ES_tradnl" sz="1000" dirty="0"/>
              <a:t>La relación mentor- emprendedor debe ser satisfactoria y beneficiosa para todos los involucrados. Es importante que el emprendedor entienda lo que se espera de él y cómo se puede obtener el máximo provecho de la relación de </a:t>
            </a:r>
            <a:r>
              <a:rPr lang="es-ES_tradnl" sz="1000" dirty="0" err="1"/>
              <a:t>mentoría</a:t>
            </a:r>
            <a:r>
              <a:rPr lang="es-ES_tradnl" sz="1000" dirty="0"/>
              <a:t>. Explique los siguientes consejos con el grupo:</a:t>
            </a:r>
          </a:p>
          <a:p>
            <a:pPr>
              <a:lnSpc>
                <a:spcPct val="90000"/>
              </a:lnSpc>
              <a:defRPr/>
            </a:pPr>
            <a:endParaRPr lang="es-ES_tradnl" sz="1000" b="1" dirty="0"/>
          </a:p>
          <a:p>
            <a:pPr marL="171946" indent="-171946">
              <a:lnSpc>
                <a:spcPct val="90000"/>
              </a:lnSpc>
              <a:buFont typeface="Arial" pitchFamily="34" charset="0"/>
              <a:buChar char="•"/>
              <a:defRPr/>
            </a:pPr>
            <a:r>
              <a:rPr lang="es-ES_tradnl" sz="1000" b="1" dirty="0"/>
              <a:t>Admitir  su responsabilidad en la relación de </a:t>
            </a:r>
            <a:r>
              <a:rPr lang="es-ES_tradnl" sz="1000" b="1" dirty="0" err="1"/>
              <a:t>mentoría</a:t>
            </a:r>
            <a:r>
              <a:rPr lang="es-ES_tradnl" sz="1000" b="1" dirty="0"/>
              <a:t>: </a:t>
            </a:r>
            <a:r>
              <a:rPr lang="es-ES_tradnl" sz="1000" dirty="0"/>
              <a:t>En primer lugar, el emprendedor debe poseer y asumir la responsabilidad de la relación de </a:t>
            </a:r>
            <a:r>
              <a:rPr lang="es-ES_tradnl" sz="1000" dirty="0" err="1"/>
              <a:t>mentoría</a:t>
            </a:r>
            <a:r>
              <a:rPr lang="es-ES_tradnl" sz="1000" dirty="0"/>
              <a:t> empresarial. Después de todo, es el negocio del emprendedor, no es el del mentor.</a:t>
            </a:r>
          </a:p>
          <a:p>
            <a:pPr marL="171946" indent="-171946">
              <a:lnSpc>
                <a:spcPct val="90000"/>
              </a:lnSpc>
              <a:buFont typeface="Arial" pitchFamily="34" charset="0"/>
              <a:buChar char="•"/>
              <a:defRPr/>
            </a:pPr>
            <a:r>
              <a:rPr lang="es-ES_tradnl" sz="1000" b="1" dirty="0"/>
              <a:t>Gestionar la agenda de </a:t>
            </a:r>
            <a:r>
              <a:rPr lang="es-ES_tradnl" sz="1000" b="1" dirty="0" err="1"/>
              <a:t>mentoría</a:t>
            </a:r>
            <a:r>
              <a:rPr lang="es-ES_tradnl" sz="1000" b="1" dirty="0"/>
              <a:t>: </a:t>
            </a:r>
            <a:r>
              <a:rPr lang="es-ES_tradnl" sz="1000" dirty="0"/>
              <a:t>El emprendedor, no el mentor, debe administrar el programa de la </a:t>
            </a:r>
            <a:r>
              <a:rPr lang="es-ES_tradnl" sz="1000" dirty="0" err="1"/>
              <a:t>mentoría</a:t>
            </a:r>
            <a:r>
              <a:rPr lang="es-ES_tradnl" sz="1000" dirty="0"/>
              <a:t>. Si el emprendedor no determina lo que entre ellos quieren hacer, será fácil que otros externos tomen la dirección.</a:t>
            </a:r>
          </a:p>
          <a:p>
            <a:pPr marL="171946" indent="-171946">
              <a:lnSpc>
                <a:spcPct val="90000"/>
              </a:lnSpc>
              <a:buFont typeface="Arial" pitchFamily="34" charset="0"/>
              <a:buChar char="•"/>
              <a:defRPr/>
            </a:pPr>
            <a:r>
              <a:rPr lang="es-ES_tradnl" sz="1000" b="1" dirty="0"/>
              <a:t>Establecer objetivos:</a:t>
            </a:r>
            <a:r>
              <a:rPr lang="es-ES_tradnl" sz="1000" dirty="0"/>
              <a:t> Es esencial para el emprendedor:</a:t>
            </a:r>
          </a:p>
          <a:p>
            <a:pPr>
              <a:lnSpc>
                <a:spcPct val="90000"/>
              </a:lnSpc>
              <a:defRPr/>
            </a:pPr>
            <a:r>
              <a:rPr lang="es-ES_tradnl" sz="1000" dirty="0"/>
              <a:t>	- establecer algunos de sus objetivos  para trabajar durante la relación de </a:t>
            </a:r>
            <a:r>
              <a:rPr lang="es-ES_tradnl" sz="1000" dirty="0" err="1"/>
              <a:t>mentoría</a:t>
            </a:r>
            <a:r>
              <a:rPr lang="es-ES_tradnl" sz="1000" dirty="0"/>
              <a:t>.</a:t>
            </a:r>
          </a:p>
          <a:p>
            <a:pPr>
              <a:lnSpc>
                <a:spcPct val="90000"/>
              </a:lnSpc>
              <a:defRPr/>
            </a:pPr>
            <a:r>
              <a:rPr lang="es-ES_tradnl" sz="1000" dirty="0"/>
              <a:t>	- discutir estos objetivos con el mentor y obtener el acuerdo.</a:t>
            </a:r>
          </a:p>
          <a:p>
            <a:pPr>
              <a:lnSpc>
                <a:spcPct val="90000"/>
              </a:lnSpc>
              <a:defRPr/>
            </a:pPr>
            <a:r>
              <a:rPr lang="es-ES_tradnl" sz="1000" dirty="0"/>
              <a:t>	- escriba los objetivos debajo y dé al mentor una copia.</a:t>
            </a:r>
          </a:p>
          <a:p>
            <a:pPr lvl="2">
              <a:lnSpc>
                <a:spcPct val="90000"/>
              </a:lnSpc>
              <a:buFontTx/>
              <a:buChar char="-"/>
              <a:defRPr/>
            </a:pPr>
            <a:r>
              <a:rPr lang="es-ES_tradnl" sz="1000" dirty="0"/>
              <a:t> revise estos objetivos regularmente con el mentor.</a:t>
            </a:r>
          </a:p>
          <a:p>
            <a:pPr marL="171946" indent="-171946">
              <a:lnSpc>
                <a:spcPct val="90000"/>
              </a:lnSpc>
              <a:buFont typeface="Arial" pitchFamily="34" charset="0"/>
              <a:buChar char="•"/>
              <a:defRPr/>
            </a:pPr>
            <a:r>
              <a:rPr lang="es-ES_tradnl" sz="1000" b="1" dirty="0"/>
              <a:t>Ser proactivo en la relación de </a:t>
            </a:r>
            <a:r>
              <a:rPr lang="es-ES_tradnl" sz="1000" b="1" dirty="0" err="1"/>
              <a:t>mentoría</a:t>
            </a:r>
            <a:r>
              <a:rPr lang="es-ES_tradnl" sz="1000" b="1" dirty="0"/>
              <a:t>: </a:t>
            </a:r>
            <a:r>
              <a:rPr lang="es-ES_tradnl" sz="1000" dirty="0"/>
              <a:t>Esto significa tomar la iniciativa y establecer el ritmo con el acuerdo del mentor. Escuche y contribuya a la conversación.</a:t>
            </a:r>
          </a:p>
          <a:p>
            <a:pPr marL="171946" indent="-171946">
              <a:lnSpc>
                <a:spcPct val="90000"/>
              </a:lnSpc>
              <a:buFont typeface="Arial" pitchFamily="34" charset="0"/>
              <a:buChar char="•"/>
              <a:defRPr/>
            </a:pPr>
            <a:r>
              <a:rPr lang="es-ES_tradnl" sz="1000" b="1" dirty="0"/>
              <a:t>Mantener el contacto: </a:t>
            </a:r>
            <a:r>
              <a:rPr lang="es-ES_tradnl" sz="1000" dirty="0"/>
              <a:t>Ser educado y cortés. Ser constante y fiable. Mantener el contacto mediante e-mails, mensajes etc. Es razonable esperar que el mentor haga lo mismo.</a:t>
            </a:r>
          </a:p>
          <a:p>
            <a:pPr marL="171946" indent="-171946">
              <a:lnSpc>
                <a:spcPct val="90000"/>
              </a:lnSpc>
              <a:buFont typeface="Arial" pitchFamily="34" charset="0"/>
              <a:buChar char="•"/>
              <a:defRPr/>
            </a:pPr>
            <a:r>
              <a:rPr lang="es-ES_tradnl" sz="1000" b="1" dirty="0"/>
              <a:t>Estar preparado para dar (y recibir) comentarios: </a:t>
            </a:r>
            <a:r>
              <a:rPr lang="es-ES_tradnl" sz="1000" dirty="0"/>
              <a:t>Estar abierto a dar comentarios constructivos es importante en una relación de </a:t>
            </a:r>
            <a:r>
              <a:rPr lang="es-ES_tradnl" sz="1000" dirty="0" err="1"/>
              <a:t>mentoría</a:t>
            </a:r>
            <a:r>
              <a:rPr lang="es-ES_tradnl" sz="1000" dirty="0"/>
              <a:t>. Recuerde que el mentor está ofreciendo comentarios, no criticando. El emprendedor también tiene derecho a dar comentarios a su mentor y serán abordados más adelante en la preparación.</a:t>
            </a:r>
          </a:p>
          <a:p>
            <a:pPr marL="171946" indent="-171946">
              <a:lnSpc>
                <a:spcPct val="90000"/>
              </a:lnSpc>
              <a:buFont typeface="Arial" pitchFamily="34" charset="0"/>
              <a:buChar char="•"/>
              <a:defRPr/>
            </a:pPr>
            <a:r>
              <a:rPr lang="es-ES_tradnl" sz="1000" b="1" dirty="0"/>
              <a:t>Ser honesto: </a:t>
            </a:r>
            <a:r>
              <a:rPr lang="es-ES_tradnl" sz="1000" dirty="0"/>
              <a:t>Hágale saber al mentor si no ha entendido alguna cosa o tiene una opinión diferente.</a:t>
            </a:r>
          </a:p>
          <a:p>
            <a:pPr marL="171946" indent="-171946">
              <a:lnSpc>
                <a:spcPct val="90000"/>
              </a:lnSpc>
              <a:buFont typeface="Arial" pitchFamily="34" charset="0"/>
              <a:buChar char="•"/>
              <a:defRPr/>
            </a:pPr>
            <a:r>
              <a:rPr lang="es-ES_tradnl" sz="1000" b="1" dirty="0"/>
              <a:t>Estar abierto a nuevas oportunidades de aprendizaje: </a:t>
            </a:r>
            <a:r>
              <a:rPr lang="es-ES_tradnl" sz="1000" dirty="0"/>
              <a:t>Saque el máximo provecho de esta oportunidad para aprender!</a:t>
            </a:r>
          </a:p>
          <a:p>
            <a:pPr marL="171946" indent="-171946">
              <a:lnSpc>
                <a:spcPct val="90000"/>
              </a:lnSpc>
              <a:buFont typeface="Arial" pitchFamily="34" charset="0"/>
              <a:buChar char="•"/>
              <a:defRPr/>
            </a:pPr>
            <a:r>
              <a:rPr lang="es-ES_tradnl" sz="1000" b="1" dirty="0"/>
              <a:t>Acciones de progreso: </a:t>
            </a:r>
            <a:r>
              <a:rPr lang="es-ES_tradnl" sz="1000" dirty="0"/>
              <a:t>El emprendedor tiene que estar orientado a la acción y a dar seguimiento a las acciones que acordaron. Es razonable esperar que el mentor haga lo mismo.</a:t>
            </a:r>
          </a:p>
          <a:p>
            <a:pPr marL="171946" indent="-171946">
              <a:lnSpc>
                <a:spcPct val="90000"/>
              </a:lnSpc>
              <a:buFont typeface="Arial" pitchFamily="34" charset="0"/>
              <a:buChar char="•"/>
              <a:defRPr/>
            </a:pPr>
            <a:r>
              <a:rPr lang="es-ES_tradnl" sz="1000" b="1" dirty="0"/>
              <a:t>Entender que su mentor no tiene todas las respuestas: </a:t>
            </a:r>
            <a:r>
              <a:rPr lang="es-ES_tradnl" sz="1000" dirty="0"/>
              <a:t>El mentor tendrá una considerable experiencia en los negocios, pero no espere que lo sepa todo. El mentor puede orientar a su emprendedor a otros "expertos". Alternativamente, el emprendedor tiene la opción de buscar apoyo del responsable de la </a:t>
            </a:r>
            <a:r>
              <a:rPr lang="es-ES_tradnl" sz="1000" dirty="0" err="1"/>
              <a:t>mentoría</a:t>
            </a:r>
            <a:r>
              <a:rPr lang="es-ES_tradnl" sz="1000" dirty="0"/>
              <a:t>.</a:t>
            </a:r>
            <a:endParaRPr lang="es-ES_tradnl" sz="1000" b="1" dirty="0"/>
          </a:p>
          <a:p>
            <a:pPr>
              <a:lnSpc>
                <a:spcPct val="90000"/>
              </a:lnSpc>
              <a:defRPr/>
            </a:pPr>
            <a:endParaRPr lang="en-GB" sz="800" dirty="0"/>
          </a:p>
        </p:txBody>
      </p:sp>
    </p:spTree>
    <p:extLst>
      <p:ext uri="{BB962C8B-B14F-4D97-AF65-F5344CB8AC3E}">
        <p14:creationId xmlns:p14="http://schemas.microsoft.com/office/powerpoint/2010/main" val="17286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81ABF8A-6553-428B-BE2E-E0E37F7935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a:extLst>
              <a:ext uri="{FF2B5EF4-FFF2-40B4-BE49-F238E27FC236}">
                <a16:creationId xmlns:a16="http://schemas.microsoft.com/office/drawing/2014/main" id="{3F048EDC-4308-44FD-89E7-FFDDDC1F422E}"/>
              </a:ext>
            </a:extLst>
          </p:cNvPr>
          <p:cNvSpPr>
            <a:spLocks noGrp="1" noChangeArrowheads="1"/>
          </p:cNvSpPr>
          <p:nvPr>
            <p:ph type="body" idx="1"/>
          </p:nvPr>
        </p:nvSpPr>
        <p:spPr bwMode="auto"/>
        <p:txBody>
          <a:bodyPr>
            <a:normAutofit fontScale="92500" lnSpcReduction="10000"/>
          </a:bodyPr>
          <a:lstStyle/>
          <a:p>
            <a:pPr eaLnBrk="1" hangingPunct="1">
              <a:spcBef>
                <a:spcPct val="0"/>
              </a:spcBef>
              <a:defRPr/>
            </a:pPr>
            <a:r>
              <a:rPr lang="es-ES_tradnl" sz="1100" b="1" dirty="0"/>
              <a:t>Mi emprendedor ideal: la actitud/Modelo de energía - PP 18</a:t>
            </a:r>
          </a:p>
          <a:p>
            <a:pPr eaLnBrk="1" hangingPunct="1">
              <a:spcBef>
                <a:spcPct val="0"/>
              </a:spcBef>
              <a:defRPr/>
            </a:pPr>
            <a:endParaRPr lang="es-ES_tradnl" sz="1100" b="1" dirty="0"/>
          </a:p>
          <a:p>
            <a:pPr eaLnBrk="1" hangingPunct="1">
              <a:spcBef>
                <a:spcPct val="0"/>
              </a:spcBef>
              <a:defRPr/>
            </a:pPr>
            <a:r>
              <a:rPr lang="es-ES_tradnl" sz="1100" dirty="0"/>
              <a:t>Explique el modelo al público. El modelo de energía y la actitud examina el grado en que las personas dirigen su esfuerzo y su actitud hacia la relación. La posición de actitud deseada para un emprendedor es el de </a:t>
            </a:r>
            <a:r>
              <a:rPr lang="es-ES_tradnl" sz="1100" b="1" dirty="0"/>
              <a:t>jugador/ ganador.</a:t>
            </a:r>
            <a:r>
              <a:rPr lang="es-ES_tradnl" sz="1100" dirty="0"/>
              <a:t> Es ahí donde se crea la base de las relaciones productivas y es dónde el emprendedor tiene como objetivo llegar a lo más alto.</a:t>
            </a:r>
          </a:p>
          <a:p>
            <a:pPr eaLnBrk="1" hangingPunct="1">
              <a:spcBef>
                <a:spcPct val="0"/>
              </a:spcBef>
              <a:defRPr/>
            </a:pPr>
            <a:endParaRPr lang="es-ES_tradnl" sz="1100" dirty="0"/>
          </a:p>
          <a:p>
            <a:pPr eaLnBrk="1" hangingPunct="1">
              <a:spcBef>
                <a:spcPct val="0"/>
              </a:spcBef>
              <a:defRPr/>
            </a:pPr>
            <a:r>
              <a:rPr lang="es-ES_tradnl" sz="1100" dirty="0"/>
              <a:t>Los ejemplos siguientes le ayudarán a explicar los cuatro cuadros:</a:t>
            </a:r>
          </a:p>
          <a:p>
            <a:pPr marL="171946" indent="-171946" eaLnBrk="1" hangingPunct="1">
              <a:spcBef>
                <a:spcPct val="0"/>
              </a:spcBef>
              <a:buFont typeface="Arial" pitchFamily="34" charset="0"/>
              <a:buChar char="•"/>
              <a:defRPr/>
            </a:pPr>
            <a:r>
              <a:rPr lang="es-ES_tradnl" sz="1100" b="1" dirty="0"/>
              <a:t>‘Caminado hacia la nada’ </a:t>
            </a:r>
            <a:r>
              <a:rPr lang="es-ES_tradnl" sz="1100" dirty="0"/>
              <a:t>(bajo esfuerzo– actitud negativa): Un ejemplo extremo (a veces este cuadro se describe como ‘ir a pescar’), describe que el emprendedor no puede o no quiere tomar una decisión ni pensar por él mismo. A menudo, no actúan como para poder influir en los acontecimiento y se comportan como “víctimas”.</a:t>
            </a:r>
          </a:p>
          <a:p>
            <a:pPr marL="171946" indent="-171946" eaLnBrk="1" hangingPunct="1">
              <a:spcBef>
                <a:spcPct val="0"/>
              </a:spcBef>
              <a:buFont typeface="Arial" pitchFamily="34" charset="0"/>
              <a:buChar char="•"/>
              <a:defRPr/>
            </a:pPr>
            <a:endParaRPr lang="en-US" sz="1100" dirty="0"/>
          </a:p>
          <a:p>
            <a:pPr marL="171946" indent="-171946" eaLnBrk="1" hangingPunct="1">
              <a:spcBef>
                <a:spcPct val="0"/>
              </a:spcBef>
              <a:buFont typeface="Arial" pitchFamily="34" charset="0"/>
              <a:buChar char="•"/>
              <a:defRPr/>
            </a:pPr>
            <a:r>
              <a:rPr lang="es-ES_tradnl" sz="1100" b="1" dirty="0"/>
              <a:t>Espectador </a:t>
            </a:r>
            <a:r>
              <a:rPr lang="es-ES_tradnl" sz="1100" dirty="0"/>
              <a:t>(bajo esfuerzo– actitud positiva): Es un emprendedor que habla positivamente acerca de su negocio, pero evita el cambio a menos que se sienta absolutamente "seguro” de ello.</a:t>
            </a:r>
          </a:p>
          <a:p>
            <a:pPr eaLnBrk="1" hangingPunct="1">
              <a:spcBef>
                <a:spcPct val="0"/>
              </a:spcBef>
              <a:defRPr/>
            </a:pPr>
            <a:endParaRPr lang="en-US" sz="1100" b="1" dirty="0"/>
          </a:p>
          <a:p>
            <a:pPr marL="171946" indent="-171946" eaLnBrk="1" hangingPunct="1">
              <a:spcBef>
                <a:spcPct val="0"/>
              </a:spcBef>
              <a:buFont typeface="Arial" pitchFamily="34" charset="0"/>
              <a:buChar char="•"/>
              <a:defRPr/>
            </a:pPr>
            <a:r>
              <a:rPr lang="en-US" sz="1100" b="1" dirty="0" err="1"/>
              <a:t>Cínico</a:t>
            </a:r>
            <a:r>
              <a:rPr lang="en-US" sz="1100" b="1" dirty="0"/>
              <a:t> </a:t>
            </a:r>
            <a:r>
              <a:rPr lang="en-US" sz="1100" dirty="0"/>
              <a:t>(alto </a:t>
            </a:r>
            <a:r>
              <a:rPr lang="en-US" sz="1100" dirty="0" err="1"/>
              <a:t>esfuerzo</a:t>
            </a:r>
            <a:r>
              <a:rPr lang="en-US" sz="1100" dirty="0"/>
              <a:t>– </a:t>
            </a:r>
            <a:r>
              <a:rPr lang="en-US" sz="1100" dirty="0" err="1"/>
              <a:t>actitud</a:t>
            </a:r>
            <a:r>
              <a:rPr lang="en-US" sz="1100" dirty="0"/>
              <a:t> </a:t>
            </a:r>
            <a:r>
              <a:rPr lang="en-US" sz="1100" dirty="0" err="1"/>
              <a:t>negativa</a:t>
            </a:r>
            <a:r>
              <a:rPr lang="en-US" sz="1100" dirty="0"/>
              <a:t>): </a:t>
            </a:r>
            <a:r>
              <a:rPr lang="es-ES" sz="1100" dirty="0"/>
              <a:t>un emprendedor con una gran cantidad de esfuerzo, pero una mala actitud, pueden ser vistos por el mentor como un cínico, es decir, alguien que pone la culpa a otros cuando las cosas van mal. A menudo pueden pasar mucho tiempo quejándose.</a:t>
            </a:r>
            <a:endParaRPr lang="en-US" sz="1100" dirty="0"/>
          </a:p>
          <a:p>
            <a:pPr eaLnBrk="1" hangingPunct="1">
              <a:spcBef>
                <a:spcPct val="0"/>
              </a:spcBef>
              <a:defRPr/>
            </a:pPr>
            <a:endParaRPr lang="en-US" sz="1100" dirty="0"/>
          </a:p>
          <a:p>
            <a:pPr marL="171946" indent="-171946" eaLnBrk="1" hangingPunct="1">
              <a:spcBef>
                <a:spcPct val="0"/>
              </a:spcBef>
              <a:buFont typeface="Arial" pitchFamily="34" charset="0"/>
              <a:buChar char="•"/>
              <a:defRPr/>
            </a:pPr>
            <a:r>
              <a:rPr lang="en-US" sz="1100" b="1" dirty="0" err="1"/>
              <a:t>Jugador</a:t>
            </a:r>
            <a:r>
              <a:rPr lang="en-US" sz="1100" b="1" dirty="0"/>
              <a:t>/</a:t>
            </a:r>
            <a:r>
              <a:rPr lang="en-US" sz="1100" b="1" dirty="0" err="1"/>
              <a:t>ganador</a:t>
            </a:r>
            <a:r>
              <a:rPr lang="en-US" sz="1100" b="1" dirty="0"/>
              <a:t> </a:t>
            </a:r>
            <a:r>
              <a:rPr lang="en-US" sz="1100" dirty="0"/>
              <a:t>(alto </a:t>
            </a:r>
            <a:r>
              <a:rPr lang="en-US" sz="1100" dirty="0" err="1"/>
              <a:t>esfuerzo</a:t>
            </a:r>
            <a:r>
              <a:rPr lang="en-US" sz="1100" dirty="0"/>
              <a:t>– </a:t>
            </a:r>
            <a:r>
              <a:rPr lang="en-US" sz="1100" dirty="0" err="1"/>
              <a:t>actitud</a:t>
            </a:r>
            <a:r>
              <a:rPr lang="en-US" sz="1100" dirty="0"/>
              <a:t> </a:t>
            </a:r>
            <a:r>
              <a:rPr lang="en-US" sz="1100" dirty="0" err="1"/>
              <a:t>positiva</a:t>
            </a:r>
            <a:r>
              <a:rPr lang="en-US" sz="1100" dirty="0"/>
              <a:t>): </a:t>
            </a:r>
            <a:r>
              <a:rPr lang="es-ES" sz="1100" dirty="0"/>
              <a:t>Terminar con una nota diciendo que </a:t>
            </a:r>
            <a:r>
              <a:rPr lang="es-ES" sz="1100" u="sng" dirty="0"/>
              <a:t>un alto nivel de energía y una actitud positiva conduce a un comportamiento ideal</a:t>
            </a:r>
            <a:r>
              <a:rPr lang="es-ES" sz="1100" dirty="0"/>
              <a:t>. En esta posición, el emprendedor asume la responsabilidad de sus acciones e invierte mucho esfuerzo en hacer un negocio exitoso. También se le aplica la misma actitud a la relación de </a:t>
            </a:r>
            <a:r>
              <a:rPr lang="es-ES" sz="1100" dirty="0" err="1"/>
              <a:t>mentoría</a:t>
            </a:r>
            <a:r>
              <a:rPr lang="es-ES" sz="1100" dirty="0"/>
              <a:t> es decir, es pro-activa y entusiasta</a:t>
            </a:r>
            <a:r>
              <a:rPr lang="en-US" sz="1100" dirty="0"/>
              <a:t>.</a:t>
            </a:r>
          </a:p>
          <a:p>
            <a:pPr eaLnBrk="1" hangingPunct="1">
              <a:spcBef>
                <a:spcPct val="0"/>
              </a:spcBef>
              <a:defRPr/>
            </a:pPr>
            <a:endParaRPr lang="en-US" sz="1100" dirty="0"/>
          </a:p>
          <a:p>
            <a:pPr eaLnBrk="1" hangingPunct="1">
              <a:spcBef>
                <a:spcPct val="0"/>
              </a:spcBef>
              <a:defRPr/>
            </a:pPr>
            <a:endParaRPr lang="en-US" sz="1100" dirty="0"/>
          </a:p>
          <a:p>
            <a:pPr eaLnBrk="1" hangingPunct="1">
              <a:spcBef>
                <a:spcPct val="0"/>
              </a:spcBef>
              <a:defRPr/>
            </a:pPr>
            <a:endParaRPr lang="en-US" sz="11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01" name="Google Shape;20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6598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044C390-321E-453A-88DA-C1CCCFC471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7A28E9B7-D95F-42C6-8445-04E54842E4F3}"/>
              </a:ext>
            </a:extLst>
          </p:cNvPr>
          <p:cNvSpPr>
            <a:spLocks noGrp="1" noChangeArrowheads="1"/>
          </p:cNvSpPr>
          <p:nvPr>
            <p:ph type="body" idx="1"/>
          </p:nvPr>
        </p:nvSpPr>
        <p:spPr bwMode="auto">
          <a:xfrm>
            <a:off x="381000" y="4748213"/>
            <a:ext cx="6180138" cy="5105400"/>
          </a:xfrm>
        </p:spPr>
        <p:txBody>
          <a:bodyPr>
            <a:normAutofit fontScale="70000" lnSpcReduction="20000"/>
          </a:bodyPr>
          <a:lstStyle/>
          <a:p>
            <a:pPr eaLnBrk="1" hangingPunct="1">
              <a:spcBef>
                <a:spcPct val="0"/>
              </a:spcBef>
              <a:defRPr/>
            </a:pPr>
            <a:r>
              <a:rPr lang="en-US" sz="1000" b="1" dirty="0" err="1"/>
              <a:t>Desafíos</a:t>
            </a:r>
            <a:r>
              <a:rPr lang="en-US" sz="1000" b="1" dirty="0"/>
              <a:t> para la </a:t>
            </a:r>
            <a:r>
              <a:rPr lang="en-US" sz="1000" b="1" dirty="0" err="1"/>
              <a:t>mentoría</a:t>
            </a:r>
            <a:r>
              <a:rPr lang="en-US" sz="1000" b="1" dirty="0"/>
              <a:t>– PP19</a:t>
            </a:r>
            <a:endParaRPr lang="en-GB" sz="1000" dirty="0"/>
          </a:p>
          <a:p>
            <a:pPr eaLnBrk="1" hangingPunct="1">
              <a:spcBef>
                <a:spcPct val="0"/>
              </a:spcBef>
              <a:defRPr/>
            </a:pPr>
            <a:r>
              <a:rPr lang="en-US" sz="1000" dirty="0"/>
              <a:t> </a:t>
            </a:r>
          </a:p>
          <a:p>
            <a:pPr eaLnBrk="1" hangingPunct="1">
              <a:spcBef>
                <a:spcPct val="0"/>
              </a:spcBef>
              <a:defRPr/>
            </a:pPr>
            <a:r>
              <a:rPr lang="es-ES" sz="1000" dirty="0"/>
              <a:t>Explique al grupo que las relaciones de mentoría no son siempre un proceso fácil. Puede haber ocasiones en las que los emprendedores se encuentren con desafíos. Esta parte del taller identifica estos desafíos potenciales y ofrece orientación sobre cómo tratarlos.</a:t>
            </a:r>
          </a:p>
          <a:p>
            <a:pPr eaLnBrk="1" hangingPunct="1">
              <a:spcBef>
                <a:spcPct val="0"/>
              </a:spcBef>
              <a:defRPr/>
            </a:pPr>
            <a:endParaRPr lang="es-ES_tradnl" sz="1000" b="1" u="sng" dirty="0"/>
          </a:p>
          <a:p>
            <a:pPr marL="152841" indent="-152841" eaLnBrk="1" hangingPunct="1">
              <a:lnSpc>
                <a:spcPct val="110000"/>
              </a:lnSpc>
              <a:spcBef>
                <a:spcPct val="0"/>
              </a:spcBef>
              <a:defRPr/>
            </a:pPr>
            <a:r>
              <a:rPr lang="en-US" sz="1050" b="1" dirty="0" err="1"/>
              <a:t>Lidiar</a:t>
            </a:r>
            <a:r>
              <a:rPr lang="en-US" sz="1050" b="1" dirty="0"/>
              <a:t> con los </a:t>
            </a:r>
            <a:r>
              <a:rPr lang="en-US" sz="1050" b="1" dirty="0" err="1"/>
              <a:t>conflictos</a:t>
            </a:r>
            <a:r>
              <a:rPr lang="en-US" sz="1050" b="1" dirty="0"/>
              <a:t> </a:t>
            </a:r>
            <a:r>
              <a:rPr lang="en-US" sz="1050" b="1" dirty="0" err="1"/>
              <a:t>en</a:t>
            </a:r>
            <a:r>
              <a:rPr lang="en-US" sz="1050" b="1" dirty="0"/>
              <a:t> la </a:t>
            </a:r>
            <a:r>
              <a:rPr lang="en-US" sz="1050" b="1" dirty="0" err="1"/>
              <a:t>relación</a:t>
            </a:r>
            <a:r>
              <a:rPr lang="en-US" sz="1050" b="1" dirty="0"/>
              <a:t> de </a:t>
            </a:r>
            <a:r>
              <a:rPr lang="en-US" sz="1050" b="1" dirty="0" err="1"/>
              <a:t>mentoría</a:t>
            </a:r>
            <a:r>
              <a:rPr lang="en-US" sz="1050" b="1" dirty="0"/>
              <a:t>– PP20</a:t>
            </a:r>
          </a:p>
          <a:p>
            <a:pPr marL="152841" indent="-152841" eaLnBrk="1" hangingPunct="1">
              <a:lnSpc>
                <a:spcPct val="110000"/>
              </a:lnSpc>
              <a:spcBef>
                <a:spcPct val="0"/>
              </a:spcBef>
              <a:defRPr/>
            </a:pPr>
            <a:endParaRPr lang="en-US" sz="1000" b="1" dirty="0"/>
          </a:p>
          <a:p>
            <a:pPr marL="152841" indent="-152841" eaLnBrk="1" hangingPunct="1">
              <a:lnSpc>
                <a:spcPct val="110000"/>
              </a:lnSpc>
              <a:spcBef>
                <a:spcPct val="0"/>
              </a:spcBef>
              <a:defRPr/>
            </a:pPr>
            <a:r>
              <a:rPr lang="en-US" sz="1000" dirty="0" err="1"/>
              <a:t>Explique</a:t>
            </a:r>
            <a:r>
              <a:rPr lang="en-US" sz="1000" dirty="0"/>
              <a:t> que las </a:t>
            </a:r>
            <a:r>
              <a:rPr lang="en-US" sz="1000" dirty="0" err="1"/>
              <a:t>relaciones</a:t>
            </a:r>
            <a:r>
              <a:rPr lang="en-US" sz="1000" dirty="0"/>
              <a:t> no </a:t>
            </a:r>
            <a:r>
              <a:rPr lang="en-US" sz="1000" dirty="0" err="1"/>
              <a:t>siempre</a:t>
            </a:r>
            <a:r>
              <a:rPr lang="en-US" sz="1000" dirty="0"/>
              <a:t> </a:t>
            </a:r>
            <a:r>
              <a:rPr lang="en-US" sz="1000" dirty="0" err="1"/>
              <a:t>transcurren</a:t>
            </a:r>
            <a:r>
              <a:rPr lang="en-US" sz="1000" dirty="0"/>
              <a:t> </a:t>
            </a:r>
            <a:r>
              <a:rPr lang="en-US" sz="1000" dirty="0" err="1"/>
              <a:t>fluidamente</a:t>
            </a:r>
            <a:r>
              <a:rPr lang="en-US" sz="1000" dirty="0"/>
              <a:t> y </a:t>
            </a:r>
            <a:r>
              <a:rPr lang="en-US" sz="1000" dirty="0" err="1"/>
              <a:t>escoja</a:t>
            </a:r>
            <a:r>
              <a:rPr lang="en-US" sz="1000" dirty="0"/>
              <a:t> </a:t>
            </a:r>
            <a:r>
              <a:rPr lang="en-US" sz="1000" dirty="0" err="1"/>
              <a:t>algunos</a:t>
            </a:r>
            <a:r>
              <a:rPr lang="en-US" sz="1000" dirty="0"/>
              <a:t> de los </a:t>
            </a:r>
            <a:r>
              <a:rPr lang="en-US" sz="1000" dirty="0" err="1"/>
              <a:t>siguientes</a:t>
            </a:r>
            <a:r>
              <a:rPr lang="en-US" sz="1000" dirty="0"/>
              <a:t> puntos para </a:t>
            </a:r>
            <a:r>
              <a:rPr lang="en-US" sz="1000" dirty="0" err="1"/>
              <a:t>describir</a:t>
            </a:r>
            <a:r>
              <a:rPr lang="en-US" sz="1000" dirty="0"/>
              <a:t> </a:t>
            </a:r>
            <a:r>
              <a:rPr lang="en-US" sz="1000" dirty="0" err="1"/>
              <a:t>algunos</a:t>
            </a:r>
            <a:r>
              <a:rPr lang="en-US" sz="1000" dirty="0"/>
              <a:t> de los </a:t>
            </a:r>
            <a:r>
              <a:rPr lang="en-US" sz="1000" dirty="0" err="1"/>
              <a:t>típicos</a:t>
            </a:r>
            <a:r>
              <a:rPr lang="en-US" sz="1000" dirty="0"/>
              <a:t> </a:t>
            </a:r>
            <a:r>
              <a:rPr lang="en-US" sz="1000" dirty="0" err="1"/>
              <a:t>ejemplos</a:t>
            </a:r>
            <a:r>
              <a:rPr lang="en-US" sz="1000" dirty="0"/>
              <a:t> de </a:t>
            </a:r>
            <a:r>
              <a:rPr lang="en-US" sz="1000" dirty="0" err="1"/>
              <a:t>ruptura</a:t>
            </a:r>
            <a:r>
              <a:rPr lang="en-US" sz="1000" dirty="0"/>
              <a:t> </a:t>
            </a:r>
            <a:r>
              <a:rPr lang="en-US" sz="1000" dirty="0" err="1"/>
              <a:t>en</a:t>
            </a:r>
            <a:r>
              <a:rPr lang="en-US" sz="1000" dirty="0"/>
              <a:t> la </a:t>
            </a:r>
            <a:r>
              <a:rPr lang="en-US" sz="1000" dirty="0" err="1"/>
              <a:t>relación</a:t>
            </a:r>
            <a:r>
              <a:rPr lang="en-US" sz="1000" dirty="0"/>
              <a:t> :</a:t>
            </a:r>
            <a:endParaRPr lang="en-GB" sz="1000" dirty="0"/>
          </a:p>
          <a:p>
            <a:pPr marL="152841" indent="-152841">
              <a:lnSpc>
                <a:spcPct val="110000"/>
              </a:lnSpc>
              <a:buFontTx/>
              <a:buChar char="•"/>
              <a:defRPr/>
            </a:pPr>
            <a:r>
              <a:rPr lang="en-GB" sz="1000" b="1" dirty="0" err="1"/>
              <a:t>Promesas</a:t>
            </a:r>
            <a:r>
              <a:rPr lang="en-GB" sz="1000" b="1" dirty="0"/>
              <a:t> rotas/ Falta de </a:t>
            </a:r>
            <a:r>
              <a:rPr lang="en-GB" sz="1000" b="1" dirty="0" err="1"/>
              <a:t>compromiso</a:t>
            </a:r>
            <a:r>
              <a:rPr lang="en-GB" sz="1000" b="1" dirty="0"/>
              <a:t>: </a:t>
            </a:r>
            <a:r>
              <a:rPr lang="en-GB" sz="1000" dirty="0"/>
              <a:t>“</a:t>
            </a:r>
            <a:r>
              <a:rPr lang="en-GB" sz="1000" dirty="0" err="1"/>
              <a:t>Cumpla</a:t>
            </a:r>
            <a:r>
              <a:rPr lang="en-GB" sz="1000" dirty="0"/>
              <a:t> lo </a:t>
            </a:r>
            <a:r>
              <a:rPr lang="en-GB" sz="1000" dirty="0" err="1"/>
              <a:t>prometido</a:t>
            </a:r>
            <a:r>
              <a:rPr lang="en-GB" sz="1000" dirty="0"/>
              <a:t>”. Si un mentor o un </a:t>
            </a:r>
            <a:r>
              <a:rPr lang="en-GB" sz="1000" dirty="0" err="1"/>
              <a:t>emprendedor</a:t>
            </a:r>
            <a:r>
              <a:rPr lang="en-GB" sz="1000" dirty="0"/>
              <a:t> </a:t>
            </a:r>
            <a:r>
              <a:rPr lang="en-GB" sz="1000" dirty="0" err="1"/>
              <a:t>rompe</a:t>
            </a:r>
            <a:r>
              <a:rPr lang="en-GB" sz="1000" dirty="0"/>
              <a:t> sus </a:t>
            </a:r>
            <a:r>
              <a:rPr lang="en-GB" sz="1000" dirty="0" err="1"/>
              <a:t>promesas</a:t>
            </a:r>
            <a:r>
              <a:rPr lang="en-GB" sz="1000" dirty="0"/>
              <a:t>, , se </a:t>
            </a:r>
            <a:r>
              <a:rPr lang="en-GB" sz="1000" dirty="0" err="1"/>
              <a:t>crean</a:t>
            </a:r>
            <a:r>
              <a:rPr lang="en-GB" sz="1000" dirty="0"/>
              <a:t> </a:t>
            </a:r>
            <a:r>
              <a:rPr lang="en-GB" sz="1000" dirty="0" err="1"/>
              <a:t>problemas</a:t>
            </a:r>
            <a:r>
              <a:rPr lang="en-GB" sz="1000" dirty="0"/>
              <a:t> de </a:t>
            </a:r>
            <a:r>
              <a:rPr lang="en-GB" sz="1000" dirty="0" err="1"/>
              <a:t>confianza</a:t>
            </a:r>
            <a:r>
              <a:rPr lang="en-GB" sz="1000" dirty="0"/>
              <a:t>. Dos </a:t>
            </a:r>
            <a:r>
              <a:rPr lang="en-GB" sz="1000" dirty="0" err="1"/>
              <a:t>factores</a:t>
            </a:r>
            <a:r>
              <a:rPr lang="en-GB" sz="1000" dirty="0"/>
              <a:t> </a:t>
            </a:r>
            <a:r>
              <a:rPr lang="en-GB" sz="1000" dirty="0" err="1"/>
              <a:t>contribuyen</a:t>
            </a:r>
            <a:r>
              <a:rPr lang="en-GB" sz="1000" dirty="0"/>
              <a:t> ; </a:t>
            </a:r>
            <a:r>
              <a:rPr lang="en-GB" sz="1000" dirty="0" err="1"/>
              <a:t>uno</a:t>
            </a:r>
            <a:r>
              <a:rPr lang="en-GB" sz="1000" dirty="0"/>
              <a:t> es la </a:t>
            </a:r>
            <a:r>
              <a:rPr lang="en-GB" sz="1000" dirty="0" err="1"/>
              <a:t>honestidad</a:t>
            </a:r>
            <a:r>
              <a:rPr lang="en-GB" sz="1000" dirty="0"/>
              <a:t> y el </a:t>
            </a:r>
            <a:r>
              <a:rPr lang="en-GB" sz="1000" dirty="0" err="1"/>
              <a:t>otro</a:t>
            </a:r>
            <a:r>
              <a:rPr lang="en-GB" sz="1000" dirty="0"/>
              <a:t> es el </a:t>
            </a:r>
            <a:r>
              <a:rPr lang="en-GB" sz="1000" dirty="0" err="1"/>
              <a:t>compromiso</a:t>
            </a:r>
            <a:r>
              <a:rPr lang="en-GB" sz="1000" dirty="0"/>
              <a:t>.  Hay que </a:t>
            </a:r>
            <a:r>
              <a:rPr lang="en-GB" sz="1000" dirty="0" err="1"/>
              <a:t>alentar</a:t>
            </a:r>
            <a:r>
              <a:rPr lang="en-GB" sz="1000" dirty="0"/>
              <a:t> a los </a:t>
            </a:r>
            <a:r>
              <a:rPr lang="en-GB" sz="1000" dirty="0" err="1"/>
              <a:t>participantes</a:t>
            </a:r>
            <a:r>
              <a:rPr lang="en-GB" sz="1000" dirty="0"/>
              <a:t> a ser </a:t>
            </a:r>
            <a:r>
              <a:rPr lang="en-GB" sz="1000" dirty="0" err="1"/>
              <a:t>consecuente</a:t>
            </a:r>
            <a:r>
              <a:rPr lang="en-GB" sz="1000" dirty="0"/>
              <a:t> </a:t>
            </a:r>
            <a:r>
              <a:rPr lang="en-GB" sz="1000" dirty="0" err="1"/>
              <a:t>en</a:t>
            </a:r>
            <a:r>
              <a:rPr lang="en-GB" sz="1000" dirty="0"/>
              <a:t> las dos </a:t>
            </a:r>
            <a:r>
              <a:rPr lang="en-GB" sz="1000" dirty="0" err="1"/>
              <a:t>áreas</a:t>
            </a:r>
            <a:r>
              <a:rPr lang="en-GB" sz="1000" dirty="0"/>
              <a:t>.</a:t>
            </a:r>
          </a:p>
          <a:p>
            <a:pPr marL="152841" indent="-152841">
              <a:lnSpc>
                <a:spcPct val="110000"/>
              </a:lnSpc>
              <a:buFontTx/>
              <a:buChar char="•"/>
              <a:defRPr/>
            </a:pPr>
            <a:endParaRPr lang="en-GB" sz="1000" dirty="0"/>
          </a:p>
          <a:p>
            <a:pPr marL="152841" indent="-152841">
              <a:lnSpc>
                <a:spcPct val="110000"/>
              </a:lnSpc>
              <a:buFontTx/>
              <a:buChar char="•"/>
              <a:defRPr/>
            </a:pPr>
            <a:r>
              <a:rPr lang="en-GB" sz="1000" b="1" dirty="0" err="1"/>
              <a:t>Reuniones</a:t>
            </a:r>
            <a:r>
              <a:rPr lang="en-GB" sz="1000" b="1" dirty="0"/>
              <a:t> </a:t>
            </a:r>
            <a:r>
              <a:rPr lang="en-GB" sz="1000" b="1" dirty="0" err="1"/>
              <a:t>pospuestas</a:t>
            </a:r>
            <a:r>
              <a:rPr lang="en-GB" sz="1000" b="1" dirty="0"/>
              <a:t> </a:t>
            </a:r>
            <a:r>
              <a:rPr lang="en-GB" sz="1000" b="1" dirty="0" err="1"/>
              <a:t>repetidamente</a:t>
            </a:r>
            <a:r>
              <a:rPr lang="en-GB" sz="1000" b="1" dirty="0"/>
              <a:t>:  </a:t>
            </a:r>
            <a:r>
              <a:rPr lang="en-GB" sz="1000" dirty="0"/>
              <a:t>Es un </a:t>
            </a:r>
            <a:r>
              <a:rPr lang="en-GB" sz="1000" dirty="0" err="1"/>
              <a:t>signo</a:t>
            </a:r>
            <a:r>
              <a:rPr lang="en-GB" sz="1000" dirty="0"/>
              <a:t> </a:t>
            </a:r>
            <a:r>
              <a:rPr lang="en-GB" sz="1000" dirty="0" err="1"/>
              <a:t>temprano</a:t>
            </a:r>
            <a:r>
              <a:rPr lang="en-GB" sz="1000" dirty="0"/>
              <a:t> que </a:t>
            </a:r>
            <a:r>
              <a:rPr lang="en-GB" sz="1000" dirty="0" err="1"/>
              <a:t>alerta</a:t>
            </a:r>
            <a:r>
              <a:rPr lang="en-GB" sz="1000" dirty="0"/>
              <a:t> que la </a:t>
            </a:r>
            <a:r>
              <a:rPr lang="en-GB" sz="1000" dirty="0" err="1"/>
              <a:t>relación</a:t>
            </a:r>
            <a:r>
              <a:rPr lang="en-GB" sz="1000" dirty="0"/>
              <a:t> </a:t>
            </a:r>
            <a:r>
              <a:rPr lang="en-GB" sz="1000" dirty="0" err="1"/>
              <a:t>está</a:t>
            </a:r>
            <a:r>
              <a:rPr lang="en-GB" sz="1000" dirty="0"/>
              <a:t> </a:t>
            </a:r>
            <a:r>
              <a:rPr lang="en-GB" sz="1000" dirty="0" err="1"/>
              <a:t>encaminada</a:t>
            </a:r>
            <a:r>
              <a:rPr lang="en-GB" sz="1000" dirty="0"/>
              <a:t> al </a:t>
            </a:r>
            <a:r>
              <a:rPr lang="en-GB" sz="1000" dirty="0" err="1"/>
              <a:t>conflicto</a:t>
            </a:r>
            <a:r>
              <a:rPr lang="en-GB" sz="1000" dirty="0"/>
              <a:t>. </a:t>
            </a:r>
            <a:r>
              <a:rPr lang="en-GB" sz="1000" dirty="0" err="1"/>
              <a:t>Cada</a:t>
            </a:r>
            <a:r>
              <a:rPr lang="en-GB" sz="1000" dirty="0"/>
              <a:t> </a:t>
            </a:r>
            <a:r>
              <a:rPr lang="en-GB" sz="1000" dirty="0" err="1"/>
              <a:t>parte</a:t>
            </a:r>
            <a:r>
              <a:rPr lang="en-GB" sz="1000" dirty="0"/>
              <a:t> debe </a:t>
            </a:r>
            <a:r>
              <a:rPr lang="en-GB" sz="1000" dirty="0" err="1"/>
              <a:t>implicarse</a:t>
            </a:r>
            <a:r>
              <a:rPr lang="en-GB" sz="1000" dirty="0"/>
              <a:t> </a:t>
            </a:r>
            <a:r>
              <a:rPr lang="en-GB" sz="1000" dirty="0" err="1"/>
              <a:t>en</a:t>
            </a:r>
            <a:r>
              <a:rPr lang="en-GB" sz="1000" dirty="0"/>
              <a:t> </a:t>
            </a:r>
            <a:r>
              <a:rPr lang="en-GB" sz="1000" dirty="0" err="1"/>
              <a:t>solucionarlo</a:t>
            </a:r>
            <a:r>
              <a:rPr lang="en-GB" sz="1000" dirty="0"/>
              <a:t> y </a:t>
            </a:r>
            <a:r>
              <a:rPr lang="en-GB" sz="1000" dirty="0" err="1"/>
              <a:t>si</a:t>
            </a:r>
            <a:r>
              <a:rPr lang="en-GB" sz="1000" dirty="0"/>
              <a:t> el </a:t>
            </a:r>
            <a:r>
              <a:rPr lang="en-GB" sz="1000" dirty="0" err="1"/>
              <a:t>problema</a:t>
            </a:r>
            <a:r>
              <a:rPr lang="en-GB" sz="1000" dirty="0"/>
              <a:t> </a:t>
            </a:r>
            <a:r>
              <a:rPr lang="en-GB" sz="1000" dirty="0" err="1"/>
              <a:t>continúa</a:t>
            </a:r>
            <a:r>
              <a:rPr lang="en-GB" sz="1000" dirty="0"/>
              <a:t>, es </a:t>
            </a:r>
            <a:r>
              <a:rPr lang="en-GB" sz="1000" dirty="0" err="1"/>
              <a:t>importante</a:t>
            </a:r>
            <a:r>
              <a:rPr lang="en-GB" sz="1000" dirty="0"/>
              <a:t> </a:t>
            </a:r>
            <a:r>
              <a:rPr lang="en-GB" sz="1000" dirty="0" err="1"/>
              <a:t>alertar</a:t>
            </a:r>
            <a:r>
              <a:rPr lang="en-GB" sz="1000" dirty="0"/>
              <a:t> al Supervisor.</a:t>
            </a:r>
          </a:p>
          <a:p>
            <a:pPr marL="152841" indent="-152841">
              <a:lnSpc>
                <a:spcPct val="110000"/>
              </a:lnSpc>
              <a:buFontTx/>
              <a:buChar char="•"/>
              <a:defRPr/>
            </a:pPr>
            <a:endParaRPr lang="en-GB" sz="1000" dirty="0">
              <a:solidFill>
                <a:srgbClr val="FF0000"/>
              </a:solidFill>
            </a:endParaRPr>
          </a:p>
          <a:p>
            <a:pPr marL="152841" indent="-152841">
              <a:lnSpc>
                <a:spcPct val="110000"/>
              </a:lnSpc>
              <a:buFontTx/>
              <a:buChar char="•"/>
              <a:defRPr/>
            </a:pPr>
            <a:r>
              <a:rPr lang="en-GB" sz="1000" b="1" dirty="0" err="1"/>
              <a:t>Conflicto</a:t>
            </a:r>
            <a:r>
              <a:rPr lang="en-GB" sz="1000" b="1" dirty="0"/>
              <a:t> de </a:t>
            </a:r>
            <a:r>
              <a:rPr lang="en-GB" sz="1000" b="1" dirty="0" err="1"/>
              <a:t>valores</a:t>
            </a:r>
            <a:r>
              <a:rPr lang="en-GB" sz="1000" dirty="0"/>
              <a:t>: El mentor </a:t>
            </a:r>
            <a:r>
              <a:rPr lang="en-GB" sz="1000" dirty="0" err="1"/>
              <a:t>puede</a:t>
            </a:r>
            <a:r>
              <a:rPr lang="en-GB" sz="1000" dirty="0"/>
              <a:t> </a:t>
            </a:r>
            <a:r>
              <a:rPr lang="en-GB" sz="1000" dirty="0" err="1"/>
              <a:t>desear</a:t>
            </a:r>
            <a:r>
              <a:rPr lang="en-GB" sz="1000" dirty="0"/>
              <a:t> que el </a:t>
            </a:r>
            <a:r>
              <a:rPr lang="en-GB" sz="1000" dirty="0" err="1"/>
              <a:t>emprendedor</a:t>
            </a:r>
            <a:r>
              <a:rPr lang="en-GB" sz="1000" dirty="0"/>
              <a:t> </a:t>
            </a:r>
            <a:r>
              <a:rPr lang="en-GB" sz="1000" dirty="0" err="1"/>
              <a:t>siga</a:t>
            </a:r>
            <a:r>
              <a:rPr lang="en-GB" sz="1000" dirty="0"/>
              <a:t> </a:t>
            </a:r>
            <a:r>
              <a:rPr lang="en-GB" sz="1000" dirty="0" err="1"/>
              <a:t>unas</a:t>
            </a:r>
            <a:r>
              <a:rPr lang="en-GB" sz="1000" dirty="0"/>
              <a:t> </a:t>
            </a:r>
            <a:r>
              <a:rPr lang="en-GB" sz="1000" dirty="0" err="1"/>
              <a:t>prácticas</a:t>
            </a:r>
            <a:r>
              <a:rPr lang="en-GB" sz="1000" dirty="0"/>
              <a:t> standard de </a:t>
            </a:r>
            <a:r>
              <a:rPr lang="en-GB" sz="1000" dirty="0" err="1"/>
              <a:t>negocio</a:t>
            </a:r>
            <a:r>
              <a:rPr lang="en-GB" sz="1000" dirty="0"/>
              <a:t> , por </a:t>
            </a:r>
            <a:r>
              <a:rPr lang="en-GB" sz="1000" dirty="0" err="1"/>
              <a:t>ejemplo</a:t>
            </a:r>
            <a:r>
              <a:rPr lang="en-GB" sz="1000" dirty="0"/>
              <a:t>, </a:t>
            </a:r>
            <a:r>
              <a:rPr lang="en-GB" sz="1000" dirty="0" err="1"/>
              <a:t>presentar</a:t>
            </a:r>
            <a:r>
              <a:rPr lang="en-GB" sz="1000" dirty="0"/>
              <a:t> los </a:t>
            </a:r>
            <a:r>
              <a:rPr lang="en-GB" sz="1000" dirty="0" err="1"/>
              <a:t>impuestos</a:t>
            </a:r>
            <a:r>
              <a:rPr lang="en-GB" sz="1000" dirty="0"/>
              <a:t> </a:t>
            </a:r>
            <a:r>
              <a:rPr lang="en-GB" sz="1000" dirty="0" err="1"/>
              <a:t>en</a:t>
            </a:r>
            <a:r>
              <a:rPr lang="en-GB" sz="1000" dirty="0"/>
              <a:t> </a:t>
            </a:r>
            <a:r>
              <a:rPr lang="en-GB" sz="1000" dirty="0" err="1"/>
              <a:t>su</a:t>
            </a:r>
            <a:r>
              <a:rPr lang="en-GB" sz="1000" dirty="0"/>
              <a:t> </a:t>
            </a:r>
            <a:r>
              <a:rPr lang="en-GB" sz="1000" dirty="0" err="1"/>
              <a:t>plazo</a:t>
            </a:r>
            <a:r>
              <a:rPr lang="en-GB" sz="1000" dirty="0"/>
              <a:t>,  </a:t>
            </a:r>
            <a:r>
              <a:rPr lang="en-GB" sz="1000" dirty="0" err="1"/>
              <a:t>llevar</a:t>
            </a:r>
            <a:r>
              <a:rPr lang="en-GB" sz="1000" dirty="0"/>
              <a:t> la </a:t>
            </a:r>
            <a:r>
              <a:rPr lang="en-GB" sz="1000" dirty="0" err="1"/>
              <a:t>contabilidad</a:t>
            </a:r>
            <a:r>
              <a:rPr lang="en-GB" sz="1000" dirty="0"/>
              <a:t> al </a:t>
            </a:r>
            <a:r>
              <a:rPr lang="en-GB" sz="1000" dirty="0" err="1"/>
              <a:t>día</a:t>
            </a:r>
            <a:r>
              <a:rPr lang="en-GB" sz="1000" dirty="0"/>
              <a:t>...y </a:t>
            </a:r>
            <a:r>
              <a:rPr lang="en-GB" sz="1000" dirty="0" err="1"/>
              <a:t>quizás</a:t>
            </a:r>
            <a:r>
              <a:rPr lang="en-GB" sz="1000" dirty="0"/>
              <a:t> el </a:t>
            </a:r>
            <a:r>
              <a:rPr lang="en-GB" sz="1000" dirty="0" err="1"/>
              <a:t>emprendedor</a:t>
            </a:r>
            <a:r>
              <a:rPr lang="en-GB" sz="1000" dirty="0"/>
              <a:t> </a:t>
            </a:r>
            <a:r>
              <a:rPr lang="en-GB" sz="1000" dirty="0" err="1"/>
              <a:t>quiera</a:t>
            </a:r>
            <a:r>
              <a:rPr lang="en-GB" sz="1000" dirty="0"/>
              <a:t> </a:t>
            </a:r>
            <a:r>
              <a:rPr lang="en-GB" sz="1000" dirty="0" err="1"/>
              <a:t>más</a:t>
            </a:r>
            <a:r>
              <a:rPr lang="en-GB" sz="1000" dirty="0"/>
              <a:t> </a:t>
            </a:r>
            <a:r>
              <a:rPr lang="en-GB" sz="1000" dirty="0" err="1"/>
              <a:t>flexibilidad</a:t>
            </a:r>
            <a:r>
              <a:rPr lang="en-GB" sz="1000" dirty="0"/>
              <a:t>!.  Si </a:t>
            </a:r>
            <a:r>
              <a:rPr lang="en-GB" sz="1000" dirty="0" err="1"/>
              <a:t>esto</a:t>
            </a:r>
            <a:r>
              <a:rPr lang="en-GB" sz="1000" dirty="0"/>
              <a:t> </a:t>
            </a:r>
            <a:r>
              <a:rPr lang="en-GB" sz="1000" dirty="0" err="1"/>
              <a:t>sucede</a:t>
            </a:r>
            <a:r>
              <a:rPr lang="en-GB" sz="1000" dirty="0"/>
              <a:t>, debe ser </a:t>
            </a:r>
            <a:r>
              <a:rPr lang="en-GB" sz="1000" dirty="0" err="1"/>
              <a:t>discutido</a:t>
            </a:r>
            <a:r>
              <a:rPr lang="en-GB" sz="1000" dirty="0"/>
              <a:t> para que </a:t>
            </a:r>
            <a:r>
              <a:rPr lang="en-GB" sz="1000" dirty="0" err="1"/>
              <a:t>ambas</a:t>
            </a:r>
            <a:r>
              <a:rPr lang="en-GB" sz="1000" dirty="0"/>
              <a:t> </a:t>
            </a:r>
            <a:r>
              <a:rPr lang="en-GB" sz="1000" dirty="0" err="1"/>
              <a:t>partes</a:t>
            </a:r>
            <a:r>
              <a:rPr lang="en-GB" sz="1000" dirty="0"/>
              <a:t> </a:t>
            </a:r>
            <a:r>
              <a:rPr lang="en-GB" sz="1000" dirty="0" err="1"/>
              <a:t>entiendan</a:t>
            </a:r>
            <a:r>
              <a:rPr lang="en-GB" sz="1000" dirty="0"/>
              <a:t> </a:t>
            </a:r>
            <a:r>
              <a:rPr lang="en-GB" sz="1000" dirty="0" err="1"/>
              <a:t>claramente</a:t>
            </a:r>
            <a:r>
              <a:rPr lang="en-GB" sz="1000" dirty="0"/>
              <a:t> lo que es </a:t>
            </a:r>
            <a:r>
              <a:rPr lang="en-GB" sz="1000" dirty="0" err="1"/>
              <a:t>aceptable</a:t>
            </a:r>
            <a:r>
              <a:rPr lang="en-GB" sz="1000" dirty="0"/>
              <a:t>/no </a:t>
            </a:r>
            <a:r>
              <a:rPr lang="en-GB" sz="1000" dirty="0" err="1"/>
              <a:t>aceptable</a:t>
            </a:r>
            <a:r>
              <a:rPr lang="en-GB" sz="1000" dirty="0"/>
              <a:t> </a:t>
            </a:r>
            <a:r>
              <a:rPr lang="en-GB" sz="1000" dirty="0" err="1"/>
              <a:t>en</a:t>
            </a:r>
            <a:r>
              <a:rPr lang="en-GB" sz="1000" dirty="0"/>
              <a:t> </a:t>
            </a:r>
            <a:r>
              <a:rPr lang="en-GB" sz="1000" dirty="0" err="1"/>
              <a:t>su</a:t>
            </a:r>
            <a:r>
              <a:rPr lang="en-GB" sz="1000" dirty="0"/>
              <a:t> </a:t>
            </a:r>
            <a:r>
              <a:rPr lang="en-GB" sz="1000" dirty="0" err="1"/>
              <a:t>relación</a:t>
            </a:r>
            <a:r>
              <a:rPr lang="en-GB" sz="1000" dirty="0"/>
              <a:t>, por </a:t>
            </a:r>
            <a:r>
              <a:rPr lang="en-GB" sz="1000" dirty="0" err="1"/>
              <a:t>ejemplo</a:t>
            </a:r>
            <a:r>
              <a:rPr lang="en-GB" sz="1000" dirty="0"/>
              <a:t>,  </a:t>
            </a:r>
            <a:r>
              <a:rPr lang="en-GB" sz="1000" dirty="0" err="1"/>
              <a:t>conocer</a:t>
            </a:r>
            <a:r>
              <a:rPr lang="en-GB" sz="1000" dirty="0"/>
              <a:t> </a:t>
            </a:r>
            <a:r>
              <a:rPr lang="en-GB" sz="1000" dirty="0" err="1"/>
              <a:t>qué</a:t>
            </a:r>
            <a:r>
              <a:rPr lang="en-GB" sz="1000" dirty="0"/>
              <a:t> </a:t>
            </a:r>
            <a:r>
              <a:rPr lang="en-GB" sz="1000" dirty="0" err="1"/>
              <a:t>procedimientos</a:t>
            </a:r>
            <a:r>
              <a:rPr lang="en-GB" sz="1000" dirty="0"/>
              <a:t> </a:t>
            </a:r>
            <a:r>
              <a:rPr lang="en-GB" sz="1000" dirty="0" err="1"/>
              <a:t>han</a:t>
            </a:r>
            <a:r>
              <a:rPr lang="en-GB" sz="1000" dirty="0"/>
              <a:t> de </a:t>
            </a:r>
            <a:r>
              <a:rPr lang="en-GB" sz="1000" dirty="0" err="1"/>
              <a:t>respetarse</a:t>
            </a:r>
            <a:r>
              <a:rPr lang="en-GB" sz="1000" dirty="0"/>
              <a:t> y </a:t>
            </a:r>
            <a:r>
              <a:rPr lang="en-GB" sz="1000" dirty="0" err="1"/>
              <a:t>cuáles</a:t>
            </a:r>
            <a:r>
              <a:rPr lang="en-GB" sz="1000" dirty="0"/>
              <a:t> </a:t>
            </a:r>
            <a:r>
              <a:rPr lang="en-GB" sz="1000" dirty="0" err="1"/>
              <a:t>pueden</a:t>
            </a:r>
            <a:r>
              <a:rPr lang="en-GB" sz="1000" dirty="0"/>
              <a:t> </a:t>
            </a:r>
            <a:r>
              <a:rPr lang="en-GB" sz="1000" dirty="0" err="1"/>
              <a:t>modificarse</a:t>
            </a:r>
            <a:r>
              <a:rPr lang="en-GB" sz="1000" dirty="0"/>
              <a:t>. </a:t>
            </a:r>
          </a:p>
          <a:p>
            <a:pPr marL="152841" indent="-152841">
              <a:lnSpc>
                <a:spcPct val="110000"/>
              </a:lnSpc>
              <a:buFontTx/>
              <a:buChar char="•"/>
              <a:defRPr/>
            </a:pPr>
            <a:endParaRPr lang="en-GB" sz="1000" dirty="0"/>
          </a:p>
          <a:p>
            <a:pPr marL="152841" indent="-152841">
              <a:lnSpc>
                <a:spcPct val="110000"/>
              </a:lnSpc>
              <a:buFontTx/>
              <a:buChar char="•"/>
              <a:defRPr/>
            </a:pPr>
            <a:r>
              <a:rPr lang="en-GB" sz="1000" b="1" dirty="0"/>
              <a:t>A una </a:t>
            </a:r>
            <a:r>
              <a:rPr lang="en-GB" sz="1000" b="1" dirty="0" err="1"/>
              <a:t>parte</a:t>
            </a:r>
            <a:r>
              <a:rPr lang="en-GB" sz="1000" b="1" dirty="0"/>
              <a:t> le </a:t>
            </a:r>
            <a:r>
              <a:rPr lang="en-GB" sz="1000" b="1" dirty="0" err="1"/>
              <a:t>desagrada</a:t>
            </a:r>
            <a:r>
              <a:rPr lang="en-GB" sz="1000" b="1" dirty="0"/>
              <a:t> </a:t>
            </a:r>
            <a:r>
              <a:rPr lang="en-GB" sz="1000" b="1" u="sng" dirty="0"/>
              <a:t>la </a:t>
            </a:r>
            <a:r>
              <a:rPr lang="en-GB" sz="1000" b="1" u="sng" dirty="0" err="1"/>
              <a:t>otra</a:t>
            </a:r>
            <a:r>
              <a:rPr lang="en-GB" sz="1000" u="sng" dirty="0"/>
              <a:t>: </a:t>
            </a:r>
            <a:r>
              <a:rPr lang="en-GB" sz="1000" u="sng" dirty="0" err="1"/>
              <a:t>Recordar</a:t>
            </a:r>
            <a:r>
              <a:rPr lang="en-GB" sz="1000" u="sng" dirty="0"/>
              <a:t> a los </a:t>
            </a:r>
            <a:r>
              <a:rPr lang="en-GB" sz="1000" u="sng" dirty="0" err="1"/>
              <a:t>participantes</a:t>
            </a:r>
            <a:r>
              <a:rPr lang="en-GB" sz="1000" u="sng" dirty="0"/>
              <a:t> que no </a:t>
            </a:r>
            <a:r>
              <a:rPr lang="en-GB" sz="1000" u="sng" dirty="0" err="1"/>
              <a:t>todos</a:t>
            </a:r>
            <a:r>
              <a:rPr lang="en-GB" sz="1000" u="sng" dirty="0"/>
              <a:t> los </a:t>
            </a:r>
            <a:r>
              <a:rPr lang="en-GB" sz="1000" u="sng" dirty="0" err="1"/>
              <a:t>emparejamientos</a:t>
            </a:r>
            <a:r>
              <a:rPr lang="en-GB" sz="1000" u="sng" dirty="0"/>
              <a:t> </a:t>
            </a:r>
            <a:r>
              <a:rPr lang="en-GB" sz="1000" u="sng" dirty="0" err="1"/>
              <a:t>serán</a:t>
            </a:r>
            <a:r>
              <a:rPr lang="en-GB" sz="1000" u="sng" dirty="0"/>
              <a:t> </a:t>
            </a:r>
            <a:r>
              <a:rPr lang="en-GB" sz="1000" u="sng" dirty="0" err="1"/>
              <a:t>exitosos</a:t>
            </a:r>
            <a:r>
              <a:rPr lang="en-GB" sz="1000" u="sng" dirty="0"/>
              <a:t>. Si </a:t>
            </a:r>
            <a:r>
              <a:rPr lang="en-GB" sz="1000" u="sng" dirty="0" err="1"/>
              <a:t>después</a:t>
            </a:r>
            <a:r>
              <a:rPr lang="en-GB" sz="1000" u="sng" dirty="0"/>
              <a:t> de las </a:t>
            </a:r>
            <a:r>
              <a:rPr lang="en-GB" sz="1000" u="sng" dirty="0" err="1"/>
              <a:t>primeras</a:t>
            </a:r>
            <a:r>
              <a:rPr lang="en-GB" sz="1000" u="sng" dirty="0"/>
              <a:t> </a:t>
            </a:r>
            <a:r>
              <a:rPr lang="en-GB" sz="1000" u="sng" dirty="0" err="1"/>
              <a:t>reuniones</a:t>
            </a:r>
            <a:r>
              <a:rPr lang="en-GB" sz="1000" u="sng" dirty="0"/>
              <a:t>, la </a:t>
            </a:r>
            <a:r>
              <a:rPr lang="en-GB" sz="1000" u="sng" dirty="0" err="1"/>
              <a:t>relación</a:t>
            </a:r>
            <a:r>
              <a:rPr lang="en-GB" sz="1000" u="sng" dirty="0"/>
              <a:t> </a:t>
            </a:r>
            <a:r>
              <a:rPr lang="en-GB" sz="1000" u="sng" dirty="0" err="1"/>
              <a:t>claramente</a:t>
            </a:r>
            <a:r>
              <a:rPr lang="en-GB" sz="1000" u="sng" dirty="0"/>
              <a:t> no </a:t>
            </a:r>
            <a:r>
              <a:rPr lang="en-GB" sz="1000" u="sng" dirty="0" err="1"/>
              <a:t>funciona</a:t>
            </a:r>
            <a:r>
              <a:rPr lang="en-GB" sz="1000" u="sng" dirty="0"/>
              <a:t>, se ha de </a:t>
            </a:r>
            <a:r>
              <a:rPr lang="en-GB" sz="1000" u="sng" dirty="0" err="1"/>
              <a:t>contactar</a:t>
            </a:r>
            <a:r>
              <a:rPr lang="en-GB" sz="1000" u="sng" dirty="0"/>
              <a:t> a la mayor </a:t>
            </a:r>
            <a:r>
              <a:rPr lang="en-GB" sz="1000" u="sng" dirty="0" err="1"/>
              <a:t>brevedad</a:t>
            </a:r>
            <a:r>
              <a:rPr lang="en-GB" sz="1000" u="sng" dirty="0"/>
              <a:t> con el Supervisor, para que el </a:t>
            </a:r>
            <a:r>
              <a:rPr lang="en-GB" sz="1000" u="sng" dirty="0" err="1"/>
              <a:t>Departamento</a:t>
            </a:r>
            <a:r>
              <a:rPr lang="en-GB" sz="1000" u="sng" dirty="0"/>
              <a:t> de </a:t>
            </a:r>
            <a:r>
              <a:rPr lang="en-GB" sz="1000" u="sng" dirty="0" err="1"/>
              <a:t>Mentorías</a:t>
            </a:r>
            <a:r>
              <a:rPr lang="en-GB" sz="1000" u="sng" dirty="0"/>
              <a:t> </a:t>
            </a:r>
            <a:r>
              <a:rPr lang="en-GB" sz="1000" u="sng" dirty="0" err="1"/>
              <a:t>pueda</a:t>
            </a:r>
            <a:r>
              <a:rPr lang="en-GB" sz="1000" u="sng" dirty="0"/>
              <a:t> a) </a:t>
            </a:r>
            <a:r>
              <a:rPr lang="en-GB" sz="1000" u="sng" dirty="0" err="1"/>
              <a:t>ayudar</a:t>
            </a:r>
            <a:r>
              <a:rPr lang="en-GB" sz="1000" u="sng" dirty="0"/>
              <a:t> a resolver la </a:t>
            </a:r>
            <a:r>
              <a:rPr lang="en-GB" sz="1000" u="sng" dirty="0" err="1"/>
              <a:t>situación</a:t>
            </a:r>
            <a:r>
              <a:rPr lang="en-GB" sz="1000" u="sng" dirty="0"/>
              <a:t> o  b) </a:t>
            </a:r>
            <a:r>
              <a:rPr lang="en-GB" sz="1000" u="sng" dirty="0" err="1"/>
              <a:t>reemparejar</a:t>
            </a:r>
            <a:r>
              <a:rPr lang="en-GB" sz="1000" u="sng" dirty="0"/>
              <a:t> las dos </a:t>
            </a:r>
            <a:r>
              <a:rPr lang="en-GB" sz="1000" u="sng" dirty="0" err="1"/>
              <a:t>partes</a:t>
            </a:r>
            <a:r>
              <a:rPr lang="en-GB" sz="1000" u="sng" dirty="0"/>
              <a:t> con </a:t>
            </a:r>
            <a:r>
              <a:rPr lang="en-GB" sz="1000" u="sng" dirty="0" err="1"/>
              <a:t>alguien</a:t>
            </a:r>
            <a:r>
              <a:rPr lang="en-GB" sz="1000" u="sng" dirty="0"/>
              <a:t> nuevo.</a:t>
            </a:r>
          </a:p>
          <a:p>
            <a:pPr marL="152841" indent="-152841">
              <a:lnSpc>
                <a:spcPct val="110000"/>
              </a:lnSpc>
              <a:buFontTx/>
              <a:buChar char="•"/>
              <a:defRPr/>
            </a:pPr>
            <a:endParaRPr lang="en-GB" sz="1000" u="sng" dirty="0"/>
          </a:p>
          <a:p>
            <a:pPr marL="152841" indent="-152841">
              <a:lnSpc>
                <a:spcPct val="110000"/>
              </a:lnSpc>
              <a:buFontTx/>
              <a:buChar char="•"/>
              <a:defRPr/>
            </a:pPr>
            <a:r>
              <a:rPr lang="en-GB" sz="1000" b="1" u="sng" dirty="0"/>
              <a:t>Falta de </a:t>
            </a:r>
            <a:r>
              <a:rPr lang="en-GB" sz="1000" b="1" u="sng" dirty="0" err="1"/>
              <a:t>compromiso</a:t>
            </a:r>
            <a:r>
              <a:rPr lang="en-GB" sz="1000" b="1" u="sng" dirty="0"/>
              <a:t> para una </a:t>
            </a:r>
            <a:r>
              <a:rPr lang="en-GB" sz="1000" b="1" u="sng" dirty="0" err="1"/>
              <a:t>relación</a:t>
            </a:r>
            <a:r>
              <a:rPr lang="en-GB" sz="1000" b="1" u="sng" dirty="0"/>
              <a:t> a largo </a:t>
            </a:r>
            <a:r>
              <a:rPr lang="en-GB" sz="1000" b="1" u="sng" dirty="0" err="1"/>
              <a:t>plazo</a:t>
            </a:r>
            <a:r>
              <a:rPr lang="en-GB" sz="1000" u="sng" dirty="0"/>
              <a:t>: </a:t>
            </a:r>
            <a:r>
              <a:rPr lang="en-GB" sz="1000" u="sng" dirty="0" err="1"/>
              <a:t>Ambas</a:t>
            </a:r>
            <a:r>
              <a:rPr lang="en-GB" sz="1000" u="sng" dirty="0"/>
              <a:t> </a:t>
            </a:r>
            <a:r>
              <a:rPr lang="en-GB" sz="1000" u="sng" dirty="0" err="1"/>
              <a:t>partes</a:t>
            </a:r>
            <a:r>
              <a:rPr lang="en-GB" sz="1000" u="sng" dirty="0"/>
              <a:t> </a:t>
            </a:r>
            <a:r>
              <a:rPr lang="en-GB" sz="1000" u="sng" dirty="0" err="1"/>
              <a:t>necesitan</a:t>
            </a:r>
            <a:r>
              <a:rPr lang="en-GB" sz="1000" u="sng" dirty="0"/>
              <a:t> ser </a:t>
            </a:r>
            <a:r>
              <a:rPr lang="en-GB" sz="1000" u="sng" dirty="0" err="1"/>
              <a:t>honestos</a:t>
            </a:r>
            <a:r>
              <a:rPr lang="en-GB" sz="1000" u="sng" dirty="0"/>
              <a:t> </a:t>
            </a:r>
            <a:r>
              <a:rPr lang="en-GB" sz="1000" u="sng" dirty="0" err="1"/>
              <a:t>sobre</a:t>
            </a:r>
            <a:r>
              <a:rPr lang="en-GB" sz="1000" u="sng" dirty="0"/>
              <a:t> </a:t>
            </a:r>
            <a:r>
              <a:rPr lang="en-GB" sz="1000" u="sng" dirty="0" err="1"/>
              <a:t>esto</a:t>
            </a:r>
            <a:r>
              <a:rPr lang="en-GB" sz="1000" u="sng" dirty="0"/>
              <a:t> </a:t>
            </a:r>
            <a:r>
              <a:rPr lang="en-GB" sz="1000" u="sng" dirty="0" err="1"/>
              <a:t>desde</a:t>
            </a:r>
            <a:r>
              <a:rPr lang="en-GB" sz="1000" u="sng" dirty="0"/>
              <a:t> el principio. Si el mentor o el </a:t>
            </a:r>
            <a:r>
              <a:rPr lang="en-GB" sz="1000" u="sng" dirty="0" err="1"/>
              <a:t>emprendedor</a:t>
            </a:r>
            <a:r>
              <a:rPr lang="en-GB" sz="1000" u="sng" dirty="0"/>
              <a:t> no </a:t>
            </a:r>
            <a:r>
              <a:rPr lang="en-GB" sz="1000" u="sng" dirty="0" err="1"/>
              <a:t>pueden</a:t>
            </a:r>
            <a:r>
              <a:rPr lang="en-GB" sz="1000" u="sng" dirty="0"/>
              <a:t> </a:t>
            </a:r>
            <a:r>
              <a:rPr lang="en-GB" sz="1000" u="sng" dirty="0" err="1"/>
              <a:t>comprometerse</a:t>
            </a:r>
            <a:r>
              <a:rPr lang="en-GB" sz="1000" u="sng" dirty="0"/>
              <a:t> </a:t>
            </a:r>
            <a:r>
              <a:rPr lang="en-GB" sz="1000" u="sng" dirty="0" err="1"/>
              <a:t>en</a:t>
            </a:r>
            <a:r>
              <a:rPr lang="en-GB" sz="1000" u="sng" dirty="0"/>
              <a:t> una </a:t>
            </a:r>
            <a:r>
              <a:rPr lang="en-GB" sz="1000" u="sng" dirty="0" err="1"/>
              <a:t>relación</a:t>
            </a:r>
            <a:r>
              <a:rPr lang="en-GB" sz="1000" u="sng" dirty="0"/>
              <a:t> de </a:t>
            </a:r>
            <a:r>
              <a:rPr lang="en-GB" sz="1000" u="sng" dirty="0" err="1"/>
              <a:t>uno</a:t>
            </a:r>
            <a:r>
              <a:rPr lang="en-GB" sz="1000" u="sng" dirty="0"/>
              <a:t> o dos </a:t>
            </a:r>
            <a:r>
              <a:rPr lang="en-GB" sz="1000" u="sng" dirty="0" err="1"/>
              <a:t>años</a:t>
            </a:r>
            <a:r>
              <a:rPr lang="en-GB" sz="1000" u="sng" dirty="0"/>
              <a:t> de </a:t>
            </a:r>
            <a:r>
              <a:rPr lang="en-GB" sz="1000" u="sng" dirty="0" err="1"/>
              <a:t>duración</a:t>
            </a:r>
            <a:r>
              <a:rPr lang="en-GB" sz="1000" u="sng" dirty="0"/>
              <a:t>, </a:t>
            </a:r>
            <a:r>
              <a:rPr lang="en-GB" sz="1000" u="sng" dirty="0" err="1"/>
              <a:t>deben</a:t>
            </a:r>
            <a:r>
              <a:rPr lang="en-GB" sz="1000" u="sng" dirty="0"/>
              <a:t> ser </a:t>
            </a:r>
            <a:r>
              <a:rPr lang="en-GB" sz="1000" u="sng" dirty="0" err="1"/>
              <a:t>honestos</a:t>
            </a:r>
            <a:r>
              <a:rPr lang="en-GB" sz="1000" u="sng" dirty="0"/>
              <a:t> e </a:t>
            </a:r>
            <a:r>
              <a:rPr lang="en-GB" sz="1000" u="sng" dirty="0" err="1"/>
              <a:t>informar</a:t>
            </a:r>
            <a:r>
              <a:rPr lang="en-GB" sz="1000" u="sng" dirty="0"/>
              <a:t> al Supervisor para que se tome </a:t>
            </a:r>
            <a:r>
              <a:rPr lang="en-GB" sz="1000" u="sng" dirty="0" err="1"/>
              <a:t>rápidamente</a:t>
            </a:r>
            <a:r>
              <a:rPr lang="en-GB" sz="1000" u="sng" dirty="0"/>
              <a:t> una </a:t>
            </a:r>
            <a:r>
              <a:rPr lang="en-GB" sz="1000" u="sng" dirty="0" err="1"/>
              <a:t>decisión</a:t>
            </a:r>
            <a:r>
              <a:rPr lang="en-GB" sz="1000" u="sng" dirty="0"/>
              <a:t>. </a:t>
            </a:r>
          </a:p>
          <a:p>
            <a:pPr marL="152841" indent="-152841">
              <a:lnSpc>
                <a:spcPct val="110000"/>
              </a:lnSpc>
              <a:buFontTx/>
              <a:buChar char="•"/>
              <a:defRPr/>
            </a:pPr>
            <a:endParaRPr lang="en-GB" sz="1000" b="1" u="sng" dirty="0"/>
          </a:p>
          <a:p>
            <a:pPr marL="152841" indent="-152841">
              <a:lnSpc>
                <a:spcPct val="110000"/>
              </a:lnSpc>
              <a:buFontTx/>
              <a:buChar char="•"/>
              <a:defRPr/>
            </a:pPr>
            <a:r>
              <a:rPr lang="en-GB" sz="1000" b="1" dirty="0"/>
              <a:t>El mentor es </a:t>
            </a:r>
            <a:r>
              <a:rPr lang="en-GB" sz="1000" b="1" dirty="0" err="1"/>
              <a:t>demasiado</a:t>
            </a:r>
            <a:r>
              <a:rPr lang="en-GB" sz="1000" b="1" dirty="0"/>
              <a:t> </a:t>
            </a:r>
            <a:r>
              <a:rPr lang="en-GB" sz="1000" b="1" dirty="0" err="1"/>
              <a:t>entusiasta</a:t>
            </a:r>
            <a:r>
              <a:rPr lang="en-GB" sz="1000" b="1" dirty="0"/>
              <a:t>:  </a:t>
            </a:r>
            <a:r>
              <a:rPr lang="en-GB" sz="1000" dirty="0" err="1"/>
              <a:t>Puede</a:t>
            </a:r>
            <a:r>
              <a:rPr lang="en-GB" sz="1000" dirty="0"/>
              <a:t> sonar </a:t>
            </a:r>
            <a:r>
              <a:rPr lang="en-GB" sz="1000" dirty="0" err="1"/>
              <a:t>extraño</a:t>
            </a:r>
            <a:r>
              <a:rPr lang="en-GB" sz="1000" dirty="0"/>
              <a:t>, </a:t>
            </a:r>
            <a:r>
              <a:rPr lang="en-GB" sz="1000" dirty="0" err="1"/>
              <a:t>pero</a:t>
            </a:r>
            <a:r>
              <a:rPr lang="en-GB" sz="1000" dirty="0"/>
              <a:t> </a:t>
            </a:r>
            <a:r>
              <a:rPr lang="en-GB" sz="1000" dirty="0" err="1"/>
              <a:t>algunos</a:t>
            </a:r>
            <a:r>
              <a:rPr lang="en-GB" sz="1000" dirty="0"/>
              <a:t> </a:t>
            </a:r>
            <a:r>
              <a:rPr lang="en-GB" sz="1000" dirty="0" err="1"/>
              <a:t>mentores</a:t>
            </a:r>
            <a:r>
              <a:rPr lang="en-GB" sz="1000" dirty="0"/>
              <a:t> </a:t>
            </a:r>
            <a:r>
              <a:rPr lang="en-GB" sz="1000" dirty="0" err="1"/>
              <a:t>piensan</a:t>
            </a:r>
            <a:r>
              <a:rPr lang="en-GB" sz="1000" dirty="0"/>
              <a:t> que </a:t>
            </a:r>
            <a:r>
              <a:rPr lang="en-GB" sz="1000" dirty="0" err="1"/>
              <a:t>tienen</a:t>
            </a:r>
            <a:r>
              <a:rPr lang="en-GB" sz="1000" dirty="0"/>
              <a:t> que </a:t>
            </a:r>
            <a:r>
              <a:rPr lang="en-GB" sz="1000" dirty="0" err="1"/>
              <a:t>estar</a:t>
            </a:r>
            <a:r>
              <a:rPr lang="en-GB" sz="1000" dirty="0"/>
              <a:t> </a:t>
            </a:r>
            <a:r>
              <a:rPr lang="en-GB" sz="1000" dirty="0" err="1"/>
              <a:t>continuamente</a:t>
            </a:r>
            <a:r>
              <a:rPr lang="en-GB" sz="1000" dirty="0"/>
              <a:t> </a:t>
            </a:r>
            <a:r>
              <a:rPr lang="en-GB" sz="1000" dirty="0" err="1"/>
              <a:t>en</a:t>
            </a:r>
            <a:r>
              <a:rPr lang="en-GB" sz="1000" dirty="0"/>
              <a:t> </a:t>
            </a:r>
            <a:r>
              <a:rPr lang="en-GB" sz="1000" dirty="0" err="1"/>
              <a:t>contacto</a:t>
            </a:r>
            <a:r>
              <a:rPr lang="en-GB" sz="1000" dirty="0"/>
              <a:t> con el </a:t>
            </a:r>
            <a:r>
              <a:rPr lang="en-GB" sz="1000" dirty="0" err="1"/>
              <a:t>emprendedor</a:t>
            </a:r>
            <a:r>
              <a:rPr lang="en-GB" sz="1000" dirty="0"/>
              <a:t>, </a:t>
            </a:r>
            <a:r>
              <a:rPr lang="en-GB" sz="1000" dirty="0" err="1"/>
              <a:t>si</a:t>
            </a:r>
            <a:r>
              <a:rPr lang="en-GB" sz="1000" dirty="0"/>
              <a:t> no es </a:t>
            </a:r>
            <a:r>
              <a:rPr lang="en-GB" sz="1000" dirty="0" err="1"/>
              <a:t>así</a:t>
            </a:r>
            <a:r>
              <a:rPr lang="en-GB" sz="1000" dirty="0"/>
              <a:t> </a:t>
            </a:r>
            <a:r>
              <a:rPr lang="en-GB" sz="1000" dirty="0" err="1"/>
              <a:t>consideran</a:t>
            </a:r>
            <a:r>
              <a:rPr lang="en-GB" sz="1000" dirty="0"/>
              <a:t> que no </a:t>
            </a:r>
            <a:r>
              <a:rPr lang="en-GB" sz="1000" dirty="0" err="1"/>
              <a:t>están</a:t>
            </a:r>
            <a:r>
              <a:rPr lang="en-GB" sz="1000" dirty="0"/>
              <a:t> </a:t>
            </a:r>
            <a:r>
              <a:rPr lang="en-GB" sz="1000" dirty="0" err="1"/>
              <a:t>haciendo</a:t>
            </a:r>
            <a:r>
              <a:rPr lang="en-GB" sz="1000" dirty="0"/>
              <a:t> </a:t>
            </a:r>
            <a:r>
              <a:rPr lang="en-GB" sz="1000" dirty="0" err="1"/>
              <a:t>correctamente</a:t>
            </a:r>
            <a:r>
              <a:rPr lang="en-GB" sz="1000" dirty="0"/>
              <a:t> </a:t>
            </a:r>
            <a:r>
              <a:rPr lang="en-GB" sz="1000" dirty="0" err="1"/>
              <a:t>su</a:t>
            </a:r>
            <a:r>
              <a:rPr lang="en-GB" sz="1000" dirty="0"/>
              <a:t> </a:t>
            </a:r>
            <a:r>
              <a:rPr lang="en-GB" sz="1000" dirty="0" err="1"/>
              <a:t>trabajo</a:t>
            </a:r>
            <a:r>
              <a:rPr lang="en-GB" sz="1000" dirty="0"/>
              <a:t>. El </a:t>
            </a:r>
            <a:r>
              <a:rPr lang="en-GB" sz="1000" dirty="0" err="1"/>
              <a:t>tiempo</a:t>
            </a:r>
            <a:r>
              <a:rPr lang="en-GB" sz="1000" dirty="0"/>
              <a:t> </a:t>
            </a:r>
            <a:r>
              <a:rPr lang="en-GB" sz="1000" dirty="0" err="1"/>
              <a:t>dedicado</a:t>
            </a:r>
            <a:r>
              <a:rPr lang="en-GB" sz="1000" dirty="0"/>
              <a:t> </a:t>
            </a:r>
            <a:r>
              <a:rPr lang="en-GB" sz="1000" dirty="0" err="1"/>
              <a:t>considerado</a:t>
            </a:r>
            <a:r>
              <a:rPr lang="en-GB" sz="1000" dirty="0"/>
              <a:t> </a:t>
            </a:r>
            <a:r>
              <a:rPr lang="en-GB" sz="1000" dirty="0" err="1"/>
              <a:t>adecuado</a:t>
            </a:r>
            <a:r>
              <a:rPr lang="en-GB" sz="1000" dirty="0"/>
              <a:t> debe ser </a:t>
            </a:r>
            <a:r>
              <a:rPr lang="en-GB" sz="1000" dirty="0" err="1"/>
              <a:t>pactado</a:t>
            </a:r>
            <a:r>
              <a:rPr lang="en-GB" sz="1000" dirty="0"/>
              <a:t> </a:t>
            </a:r>
            <a:r>
              <a:rPr lang="en-GB" sz="1000" dirty="0" err="1"/>
              <a:t>desde</a:t>
            </a:r>
            <a:r>
              <a:rPr lang="en-GB" sz="1000" dirty="0"/>
              <a:t> la </a:t>
            </a:r>
            <a:r>
              <a:rPr lang="en-GB" sz="1000" dirty="0" err="1"/>
              <a:t>primera</a:t>
            </a:r>
            <a:r>
              <a:rPr lang="en-GB" sz="1000" dirty="0"/>
              <a:t> </a:t>
            </a:r>
            <a:r>
              <a:rPr lang="en-GB" sz="1000" dirty="0" err="1"/>
              <a:t>reunión</a:t>
            </a:r>
            <a:r>
              <a:rPr lang="en-GB" sz="1000" dirty="0"/>
              <a:t> y </a:t>
            </a:r>
            <a:r>
              <a:rPr lang="en-GB" sz="1000" dirty="0" err="1"/>
              <a:t>regularmente</a:t>
            </a:r>
            <a:r>
              <a:rPr lang="en-GB" sz="1000" dirty="0"/>
              <a:t> </a:t>
            </a:r>
            <a:r>
              <a:rPr lang="en-GB" sz="1000" dirty="0" err="1"/>
              <a:t>revisado</a:t>
            </a:r>
            <a:r>
              <a:rPr lang="en-GB" sz="1000" dirty="0"/>
              <a:t> y </a:t>
            </a:r>
            <a:r>
              <a:rPr lang="en-GB" sz="1000" dirty="0" err="1"/>
              <a:t>ajustado</a:t>
            </a:r>
            <a:r>
              <a:rPr lang="en-GB" sz="1000" dirty="0"/>
              <a:t> de </a:t>
            </a:r>
            <a:r>
              <a:rPr lang="en-GB" sz="1000" dirty="0" err="1"/>
              <a:t>acuerdo</a:t>
            </a:r>
            <a:r>
              <a:rPr lang="en-GB" sz="1000" dirty="0"/>
              <a:t> con </a:t>
            </a:r>
            <a:r>
              <a:rPr lang="en-GB" sz="1000" dirty="0" err="1"/>
              <a:t>ambas</a:t>
            </a:r>
            <a:r>
              <a:rPr lang="en-GB" sz="1000" dirty="0"/>
              <a:t> </a:t>
            </a:r>
            <a:r>
              <a:rPr lang="en-GB" sz="1000" dirty="0" err="1"/>
              <a:t>partes</a:t>
            </a:r>
            <a:r>
              <a:rPr lang="en-GB" sz="1000" dirty="0"/>
              <a:t>. </a:t>
            </a:r>
          </a:p>
          <a:p>
            <a:pPr marL="152841" indent="-152841">
              <a:lnSpc>
                <a:spcPct val="110000"/>
              </a:lnSpc>
              <a:buFontTx/>
              <a:buChar char="•"/>
              <a:defRPr/>
            </a:pPr>
            <a:endParaRPr lang="en-GB" sz="1000" dirty="0"/>
          </a:p>
          <a:p>
            <a:pPr marL="152841" indent="-152841">
              <a:lnSpc>
                <a:spcPct val="110000"/>
              </a:lnSpc>
              <a:buFontTx/>
              <a:buChar char="•"/>
              <a:defRPr/>
            </a:pPr>
            <a:r>
              <a:rPr lang="en-GB" sz="1000" b="1" dirty="0"/>
              <a:t>El mentor </a:t>
            </a:r>
            <a:r>
              <a:rPr lang="en-GB" sz="1000" b="1" dirty="0" err="1"/>
              <a:t>intenta</a:t>
            </a:r>
            <a:r>
              <a:rPr lang="en-GB" sz="1000" b="1" dirty="0"/>
              <a:t> </a:t>
            </a:r>
            <a:r>
              <a:rPr lang="en-GB" sz="1000" b="1" dirty="0" err="1"/>
              <a:t>imponer</a:t>
            </a:r>
            <a:r>
              <a:rPr lang="en-GB" sz="1000" b="1" dirty="0"/>
              <a:t> ideas: </a:t>
            </a:r>
            <a:r>
              <a:rPr lang="en-GB" sz="1000" dirty="0" err="1"/>
              <a:t>Esto</a:t>
            </a:r>
            <a:r>
              <a:rPr lang="en-GB" sz="1000" dirty="0"/>
              <a:t> </a:t>
            </a:r>
            <a:r>
              <a:rPr lang="en-GB" sz="1000" dirty="0" err="1"/>
              <a:t>puede</a:t>
            </a:r>
            <a:r>
              <a:rPr lang="en-GB" sz="1000" dirty="0"/>
              <a:t> </a:t>
            </a:r>
            <a:r>
              <a:rPr lang="en-GB" sz="1000" dirty="0" err="1"/>
              <a:t>suceder</a:t>
            </a:r>
            <a:r>
              <a:rPr lang="en-GB" sz="1000" dirty="0"/>
              <a:t> </a:t>
            </a:r>
            <a:r>
              <a:rPr lang="en-GB" sz="1000" dirty="0" err="1"/>
              <a:t>cuando</a:t>
            </a:r>
            <a:r>
              <a:rPr lang="en-GB" sz="1000" dirty="0"/>
              <a:t> el mentor ha </a:t>
            </a:r>
            <a:r>
              <a:rPr lang="en-GB" sz="1000" dirty="0" err="1"/>
              <a:t>pasado</a:t>
            </a:r>
            <a:r>
              <a:rPr lang="en-GB" sz="1000" dirty="0"/>
              <a:t> de </a:t>
            </a:r>
            <a:r>
              <a:rPr lang="en-GB" sz="1000" dirty="0" err="1"/>
              <a:t>tener</a:t>
            </a:r>
            <a:r>
              <a:rPr lang="en-GB" sz="1000" dirty="0"/>
              <a:t> una </a:t>
            </a:r>
            <a:r>
              <a:rPr lang="en-GB" sz="1000" dirty="0" err="1"/>
              <a:t>actitud</a:t>
            </a:r>
            <a:r>
              <a:rPr lang="en-GB" sz="1000" dirty="0"/>
              <a:t> “</a:t>
            </a:r>
            <a:r>
              <a:rPr lang="en-GB" sz="1000" dirty="0" err="1"/>
              <a:t>Yo</a:t>
            </a:r>
            <a:r>
              <a:rPr lang="en-GB" sz="1000" dirty="0"/>
              <a:t> </a:t>
            </a:r>
            <a:r>
              <a:rPr lang="en-GB" sz="1000" dirty="0" err="1"/>
              <a:t>estoy</a:t>
            </a:r>
            <a:r>
              <a:rPr lang="en-GB" sz="1000" dirty="0"/>
              <a:t> bien-Tú </a:t>
            </a:r>
            <a:r>
              <a:rPr lang="en-GB" sz="1000" dirty="0" err="1"/>
              <a:t>estás</a:t>
            </a:r>
            <a:r>
              <a:rPr lang="en-GB" sz="1000" dirty="0"/>
              <a:t> bien” a </a:t>
            </a:r>
            <a:r>
              <a:rPr lang="en-GB" sz="1000" dirty="0" err="1"/>
              <a:t>otra</a:t>
            </a:r>
            <a:r>
              <a:rPr lang="en-GB" sz="1000" dirty="0"/>
              <a:t> que </a:t>
            </a:r>
            <a:r>
              <a:rPr lang="en-GB" sz="1000" dirty="0" err="1"/>
              <a:t>puede</a:t>
            </a:r>
            <a:r>
              <a:rPr lang="en-GB" sz="1000" dirty="0"/>
              <a:t> ser </a:t>
            </a:r>
            <a:r>
              <a:rPr lang="en-GB" sz="1000" dirty="0" err="1"/>
              <a:t>descrita</a:t>
            </a:r>
            <a:r>
              <a:rPr lang="en-GB" sz="1000" dirty="0"/>
              <a:t> </a:t>
            </a:r>
            <a:r>
              <a:rPr lang="en-GB" sz="1000" dirty="0" err="1"/>
              <a:t>como</a:t>
            </a:r>
            <a:r>
              <a:rPr lang="en-GB" sz="1000" dirty="0"/>
              <a:t> “</a:t>
            </a:r>
            <a:r>
              <a:rPr lang="en-GB" sz="1000" dirty="0" err="1"/>
              <a:t>Yo</a:t>
            </a:r>
            <a:r>
              <a:rPr lang="en-GB" sz="1000" dirty="0"/>
              <a:t> </a:t>
            </a:r>
            <a:r>
              <a:rPr lang="en-GB" sz="1000" dirty="0" err="1"/>
              <a:t>tengo</a:t>
            </a:r>
            <a:r>
              <a:rPr lang="en-GB" sz="1000" dirty="0"/>
              <a:t> </a:t>
            </a:r>
            <a:r>
              <a:rPr lang="en-GB" sz="1000" dirty="0" err="1"/>
              <a:t>razón</a:t>
            </a:r>
            <a:r>
              <a:rPr lang="en-GB" sz="1000" dirty="0"/>
              <a:t>-Tú no” . </a:t>
            </a:r>
            <a:r>
              <a:rPr lang="en-GB" sz="1000" dirty="0" err="1"/>
              <a:t>Esto</a:t>
            </a:r>
            <a:r>
              <a:rPr lang="en-GB" sz="1000" dirty="0"/>
              <a:t> </a:t>
            </a:r>
            <a:r>
              <a:rPr lang="en-GB" sz="1000" dirty="0" err="1"/>
              <a:t>demuestra</a:t>
            </a:r>
            <a:r>
              <a:rPr lang="en-GB" sz="1000" dirty="0"/>
              <a:t> una  </a:t>
            </a:r>
            <a:r>
              <a:rPr lang="en-GB" sz="1000" dirty="0" err="1"/>
              <a:t>posición</a:t>
            </a:r>
            <a:r>
              <a:rPr lang="en-GB" sz="1000" dirty="0"/>
              <a:t> </a:t>
            </a:r>
            <a:r>
              <a:rPr lang="en-GB" sz="1000" dirty="0" err="1"/>
              <a:t>dominante</a:t>
            </a:r>
            <a:r>
              <a:rPr lang="en-GB" sz="1000" dirty="0"/>
              <a:t> y </a:t>
            </a:r>
            <a:r>
              <a:rPr lang="en-GB" sz="1000" dirty="0" err="1"/>
              <a:t>cuando</a:t>
            </a:r>
            <a:r>
              <a:rPr lang="en-GB" sz="1000" dirty="0"/>
              <a:t> </a:t>
            </a:r>
            <a:r>
              <a:rPr lang="en-GB" sz="1000" dirty="0" err="1"/>
              <a:t>sucede</a:t>
            </a:r>
            <a:r>
              <a:rPr lang="en-GB" sz="1000" dirty="0"/>
              <a:t>, debe ser </a:t>
            </a:r>
            <a:r>
              <a:rPr lang="en-GB" sz="1000" dirty="0" err="1"/>
              <a:t>afrontada</a:t>
            </a:r>
            <a:r>
              <a:rPr lang="en-GB" sz="1000" dirty="0"/>
              <a:t> por el </a:t>
            </a:r>
            <a:r>
              <a:rPr lang="en-GB" sz="1000" dirty="0" err="1"/>
              <a:t>emprendedor</a:t>
            </a:r>
            <a:r>
              <a:rPr lang="en-GB" sz="1000" dirty="0"/>
              <a:t> . </a:t>
            </a:r>
            <a:r>
              <a:rPr lang="en-GB" sz="1000" dirty="0" err="1"/>
              <a:t>En</a:t>
            </a:r>
            <a:r>
              <a:rPr lang="en-GB" sz="1000" dirty="0"/>
              <a:t> </a:t>
            </a:r>
            <a:r>
              <a:rPr lang="en-GB" sz="1000" dirty="0" err="1"/>
              <a:t>estas</a:t>
            </a:r>
            <a:r>
              <a:rPr lang="en-GB" sz="1000" dirty="0"/>
              <a:t> </a:t>
            </a:r>
            <a:r>
              <a:rPr lang="en-GB" sz="1000" dirty="0" err="1"/>
              <a:t>situaciones</a:t>
            </a:r>
            <a:r>
              <a:rPr lang="en-GB" sz="1000" dirty="0"/>
              <a:t>, es </a:t>
            </a:r>
            <a:r>
              <a:rPr lang="en-GB" sz="1000" dirty="0" err="1"/>
              <a:t>importante</a:t>
            </a:r>
            <a:r>
              <a:rPr lang="en-GB" sz="1000" dirty="0"/>
              <a:t> </a:t>
            </a:r>
            <a:r>
              <a:rPr lang="en-GB" sz="1000" dirty="0" err="1"/>
              <a:t>establecer</a:t>
            </a:r>
            <a:r>
              <a:rPr lang="en-GB" sz="1000" dirty="0"/>
              <a:t> un </a:t>
            </a:r>
            <a:r>
              <a:rPr lang="en-GB" sz="1000" dirty="0" err="1"/>
              <a:t>diálogo</a:t>
            </a:r>
            <a:r>
              <a:rPr lang="en-GB" sz="1000" dirty="0"/>
              <a:t> </a:t>
            </a:r>
            <a:r>
              <a:rPr lang="en-GB" sz="1000" dirty="0" err="1"/>
              <a:t>constructivo</a:t>
            </a:r>
            <a:r>
              <a:rPr lang="en-GB" sz="1000" dirty="0"/>
              <a:t> con el mentor, y </a:t>
            </a:r>
            <a:r>
              <a:rPr lang="en-GB" sz="1000" dirty="0" err="1"/>
              <a:t>si</a:t>
            </a:r>
            <a:r>
              <a:rPr lang="en-GB" sz="1000" dirty="0"/>
              <a:t> es </a:t>
            </a:r>
            <a:r>
              <a:rPr lang="en-GB" sz="1000" dirty="0" err="1"/>
              <a:t>necesario</a:t>
            </a:r>
            <a:r>
              <a:rPr lang="en-GB" sz="1000" dirty="0"/>
              <a:t>, </a:t>
            </a:r>
            <a:r>
              <a:rPr lang="en-GB" sz="1000" dirty="0" err="1"/>
              <a:t>pedir</a:t>
            </a:r>
            <a:r>
              <a:rPr lang="en-GB" sz="1000" dirty="0"/>
              <a:t> la </a:t>
            </a:r>
            <a:r>
              <a:rPr lang="en-GB" sz="1000" dirty="0" err="1"/>
              <a:t>ayuda</a:t>
            </a:r>
            <a:r>
              <a:rPr lang="en-GB" sz="1000" dirty="0"/>
              <a:t> del Supervisor. </a:t>
            </a:r>
          </a:p>
          <a:p>
            <a:pPr marL="0" indent="0">
              <a:lnSpc>
                <a:spcPct val="110000"/>
              </a:lnSpc>
              <a:buFontTx/>
              <a:buNone/>
              <a:defRPr/>
            </a:pPr>
            <a:endParaRPr lang="en-GB" sz="1000" b="1" dirty="0"/>
          </a:p>
          <a:p>
            <a:pPr marL="152841" indent="-152841">
              <a:lnSpc>
                <a:spcPct val="110000"/>
              </a:lnSpc>
              <a:buFontTx/>
              <a:buChar char="•"/>
              <a:defRPr/>
            </a:pPr>
            <a:r>
              <a:rPr lang="en-US" sz="1000" b="1" dirty="0" err="1"/>
              <a:t>Incerteza</a:t>
            </a:r>
            <a:r>
              <a:rPr lang="en-US" sz="1000" b="1" dirty="0"/>
              <a:t> </a:t>
            </a:r>
            <a:r>
              <a:rPr lang="en-US" sz="1000" b="1" dirty="0" err="1"/>
              <a:t>sobre</a:t>
            </a:r>
            <a:r>
              <a:rPr lang="en-US" sz="1000" b="1" dirty="0"/>
              <a:t> el </a:t>
            </a:r>
            <a:r>
              <a:rPr lang="en-US" sz="1000" b="1" dirty="0" err="1"/>
              <a:t>asesoramiento</a:t>
            </a:r>
            <a:r>
              <a:rPr lang="en-US" sz="1000" b="1" dirty="0"/>
              <a:t> dado: </a:t>
            </a:r>
            <a:r>
              <a:rPr lang="en-US" sz="1000" dirty="0" err="1"/>
              <a:t>Puede</a:t>
            </a:r>
            <a:r>
              <a:rPr lang="en-US" sz="1000" dirty="0"/>
              <a:t> </a:t>
            </a:r>
            <a:r>
              <a:rPr lang="en-US" sz="1000" dirty="0" err="1"/>
              <a:t>ocurrir</a:t>
            </a:r>
            <a:r>
              <a:rPr lang="en-US" sz="1000" dirty="0"/>
              <a:t> </a:t>
            </a:r>
            <a:r>
              <a:rPr lang="en-US" sz="1000" dirty="0" err="1"/>
              <a:t>cuando</a:t>
            </a:r>
            <a:r>
              <a:rPr lang="en-US" sz="1000" dirty="0"/>
              <a:t> el mentor </a:t>
            </a:r>
            <a:r>
              <a:rPr lang="en-US" sz="1000" dirty="0" err="1"/>
              <a:t>toma</a:t>
            </a:r>
            <a:r>
              <a:rPr lang="en-US" sz="1000" dirty="0"/>
              <a:t> el control de la </a:t>
            </a:r>
            <a:r>
              <a:rPr lang="en-US" sz="1000" dirty="0" err="1"/>
              <a:t>reunión</a:t>
            </a:r>
            <a:r>
              <a:rPr lang="en-US" sz="1000" dirty="0"/>
              <a:t> y </a:t>
            </a:r>
            <a:r>
              <a:rPr lang="en-US" sz="1000" dirty="0" err="1"/>
              <a:t>ofrece</a:t>
            </a:r>
            <a:r>
              <a:rPr lang="en-US" sz="1000" dirty="0"/>
              <a:t> un </a:t>
            </a:r>
            <a:r>
              <a:rPr lang="en-US" sz="1000" dirty="0" err="1"/>
              <a:t>asesoramiento</a:t>
            </a:r>
            <a:r>
              <a:rPr lang="en-US" sz="1000" dirty="0"/>
              <a:t> que </a:t>
            </a:r>
            <a:r>
              <a:rPr lang="en-US" sz="1000" dirty="0" err="1"/>
              <a:t>cree</a:t>
            </a:r>
            <a:r>
              <a:rPr lang="en-US" sz="1000" dirty="0"/>
              <a:t> que se </a:t>
            </a:r>
            <a:r>
              <a:rPr lang="en-US" sz="1000" dirty="0" err="1"/>
              <a:t>tomará</a:t>
            </a:r>
            <a:r>
              <a:rPr lang="en-US" sz="1000" dirty="0"/>
              <a:t> </a:t>
            </a:r>
            <a:r>
              <a:rPr lang="en-US" sz="1000" dirty="0" err="1"/>
              <a:t>en</a:t>
            </a:r>
            <a:r>
              <a:rPr lang="en-US" sz="1000" dirty="0"/>
              <a:t> </a:t>
            </a:r>
            <a:r>
              <a:rPr lang="en-US" sz="1000" dirty="0" err="1"/>
              <a:t>cuenta</a:t>
            </a:r>
            <a:r>
              <a:rPr lang="en-US" sz="1000" dirty="0"/>
              <a:t>. Si el </a:t>
            </a:r>
            <a:r>
              <a:rPr lang="en-US" sz="1000" dirty="0" err="1"/>
              <a:t>emprendedor</a:t>
            </a:r>
            <a:r>
              <a:rPr lang="en-US" sz="1000" dirty="0"/>
              <a:t> dice que </a:t>
            </a:r>
            <a:r>
              <a:rPr lang="en-US" sz="1000" dirty="0" err="1"/>
              <a:t>actuará</a:t>
            </a:r>
            <a:r>
              <a:rPr lang="en-US" sz="1000" dirty="0"/>
              <a:t> </a:t>
            </a:r>
            <a:r>
              <a:rPr lang="en-US" sz="1000" dirty="0" err="1"/>
              <a:t>según</a:t>
            </a:r>
            <a:r>
              <a:rPr lang="en-US" sz="1000" dirty="0"/>
              <a:t> el </a:t>
            </a:r>
            <a:r>
              <a:rPr lang="en-US" sz="1000" dirty="0" err="1"/>
              <a:t>asesoramiento</a:t>
            </a:r>
            <a:r>
              <a:rPr lang="en-US" sz="1000" dirty="0"/>
              <a:t> dado y </a:t>
            </a:r>
            <a:r>
              <a:rPr lang="en-US" sz="1000" dirty="0" err="1"/>
              <a:t>luego</a:t>
            </a:r>
            <a:r>
              <a:rPr lang="en-US" sz="1000" dirty="0"/>
              <a:t> no lo </a:t>
            </a:r>
            <a:r>
              <a:rPr lang="en-US" sz="1000" dirty="0" err="1"/>
              <a:t>hace</a:t>
            </a:r>
            <a:r>
              <a:rPr lang="en-US" sz="1000" dirty="0"/>
              <a:t>, </a:t>
            </a:r>
            <a:r>
              <a:rPr lang="en-US" sz="1000" dirty="0" err="1"/>
              <a:t>puede</a:t>
            </a:r>
            <a:r>
              <a:rPr lang="en-US" sz="1000" dirty="0"/>
              <a:t> </a:t>
            </a:r>
            <a:r>
              <a:rPr lang="en-US" sz="1000" dirty="0" err="1"/>
              <a:t>causarse</a:t>
            </a:r>
            <a:r>
              <a:rPr lang="en-US" sz="1000" dirty="0"/>
              <a:t> una </a:t>
            </a:r>
            <a:r>
              <a:rPr lang="en-US" sz="1000" dirty="0" err="1"/>
              <a:t>creciente</a:t>
            </a:r>
            <a:r>
              <a:rPr lang="en-US" sz="1000" dirty="0"/>
              <a:t> </a:t>
            </a:r>
            <a:r>
              <a:rPr lang="en-US" sz="1000" dirty="0" err="1"/>
              <a:t>tensión</a:t>
            </a:r>
            <a:r>
              <a:rPr lang="en-US" sz="1000" dirty="0"/>
              <a:t> entre las dos </a:t>
            </a:r>
            <a:r>
              <a:rPr lang="en-US" sz="1000" dirty="0" err="1"/>
              <a:t>partes</a:t>
            </a:r>
            <a:r>
              <a:rPr lang="en-US" sz="1000" dirty="0"/>
              <a:t>. Por lo general, un debate bien </a:t>
            </a:r>
            <a:r>
              <a:rPr lang="en-US" sz="1000" dirty="0" err="1"/>
              <a:t>enfocado</a:t>
            </a:r>
            <a:r>
              <a:rPr lang="en-US" sz="1000" dirty="0"/>
              <a:t> y un </a:t>
            </a:r>
            <a:r>
              <a:rPr lang="en-US" sz="1000" dirty="0" err="1"/>
              <a:t>diálogo</a:t>
            </a:r>
            <a:r>
              <a:rPr lang="en-US" sz="1000" dirty="0"/>
              <a:t> </a:t>
            </a:r>
            <a:r>
              <a:rPr lang="en-US" sz="1000" dirty="0" err="1"/>
              <a:t>constructivo</a:t>
            </a:r>
            <a:r>
              <a:rPr lang="en-US" sz="1000" dirty="0"/>
              <a:t> es </a:t>
            </a:r>
            <a:r>
              <a:rPr lang="en-US" sz="1000" dirty="0" err="1"/>
              <a:t>todo</a:t>
            </a:r>
            <a:r>
              <a:rPr lang="en-US" sz="1000" dirty="0"/>
              <a:t> lo </a:t>
            </a:r>
            <a:r>
              <a:rPr lang="en-US" sz="1000" dirty="0" err="1"/>
              <a:t>requerido</a:t>
            </a:r>
            <a:r>
              <a:rPr lang="en-US" sz="1000" dirty="0"/>
              <a:t> para que la </a:t>
            </a:r>
            <a:r>
              <a:rPr lang="en-US" sz="1000" dirty="0" err="1"/>
              <a:t>relación</a:t>
            </a:r>
            <a:r>
              <a:rPr lang="en-US" sz="1000" dirty="0"/>
              <a:t> </a:t>
            </a:r>
            <a:r>
              <a:rPr lang="en-US" sz="1000" dirty="0" err="1"/>
              <a:t>vuelva</a:t>
            </a:r>
            <a:r>
              <a:rPr lang="en-US" sz="1000" dirty="0"/>
              <a:t> a </a:t>
            </a:r>
            <a:r>
              <a:rPr lang="en-US" sz="1000" dirty="0" err="1"/>
              <a:t>su</a:t>
            </a:r>
            <a:r>
              <a:rPr lang="en-US" sz="1000" dirty="0"/>
              <a:t> </a:t>
            </a:r>
            <a:r>
              <a:rPr lang="en-US" sz="1000" dirty="0" err="1"/>
              <a:t>cauce</a:t>
            </a:r>
            <a:r>
              <a:rPr lang="en-US" sz="1000" dirty="0"/>
              <a:t>.  Hay que </a:t>
            </a:r>
            <a:r>
              <a:rPr lang="en-US" sz="1000" dirty="0" err="1"/>
              <a:t>recordar</a:t>
            </a:r>
            <a:r>
              <a:rPr lang="en-US" sz="1000" dirty="0"/>
              <a:t> que el </a:t>
            </a:r>
            <a:r>
              <a:rPr lang="en-US" sz="1000" dirty="0" err="1"/>
              <a:t>emprendedor</a:t>
            </a:r>
            <a:r>
              <a:rPr lang="en-US" sz="1000" dirty="0"/>
              <a:t> </a:t>
            </a:r>
            <a:r>
              <a:rPr lang="en-US" sz="1000" dirty="0" err="1"/>
              <a:t>tiene</a:t>
            </a:r>
            <a:r>
              <a:rPr lang="en-US" sz="1000" dirty="0"/>
              <a:t> la </a:t>
            </a:r>
            <a:r>
              <a:rPr lang="en-US" sz="1000" dirty="0" err="1"/>
              <a:t>última</a:t>
            </a:r>
            <a:r>
              <a:rPr lang="en-US" sz="1000" dirty="0"/>
              <a:t> </a:t>
            </a:r>
            <a:r>
              <a:rPr lang="en-US" sz="1000" dirty="0" err="1"/>
              <a:t>responsabilidad</a:t>
            </a:r>
            <a:r>
              <a:rPr lang="en-US" sz="1000" dirty="0"/>
              <a:t> </a:t>
            </a:r>
            <a:r>
              <a:rPr lang="en-US" sz="1000" dirty="0" err="1"/>
              <a:t>sobre</a:t>
            </a:r>
            <a:r>
              <a:rPr lang="en-US" sz="1000" dirty="0"/>
              <a:t> </a:t>
            </a:r>
            <a:r>
              <a:rPr lang="en-US" sz="1000" dirty="0" err="1"/>
              <a:t>su</a:t>
            </a:r>
            <a:r>
              <a:rPr lang="en-US" sz="1000" dirty="0"/>
              <a:t> </a:t>
            </a:r>
            <a:r>
              <a:rPr lang="en-US" sz="1000" dirty="0" err="1"/>
              <a:t>negocio</a:t>
            </a:r>
            <a:r>
              <a:rPr lang="en-US" sz="1000" dirty="0"/>
              <a:t> y debe ser </a:t>
            </a:r>
            <a:r>
              <a:rPr lang="en-US" sz="1000" dirty="0" err="1"/>
              <a:t>quien</a:t>
            </a:r>
            <a:r>
              <a:rPr lang="en-US" sz="1000" dirty="0"/>
              <a:t> tome la </a:t>
            </a:r>
            <a:r>
              <a:rPr lang="en-US" sz="1000" dirty="0" err="1"/>
              <a:t>decisión</a:t>
            </a:r>
            <a:r>
              <a:rPr lang="en-US" sz="1000" dirty="0"/>
              <a:t> final. </a:t>
            </a:r>
          </a:p>
          <a:p>
            <a:pPr marL="152841" indent="-152841">
              <a:lnSpc>
                <a:spcPct val="110000"/>
              </a:lnSpc>
              <a:buFontTx/>
              <a:buChar char="•"/>
              <a:defRPr/>
            </a:pPr>
            <a:endParaRPr lang="en-US" sz="1000" b="1" dirty="0"/>
          </a:p>
          <a:p>
            <a:pPr>
              <a:lnSpc>
                <a:spcPct val="110000"/>
              </a:lnSpc>
              <a:defRPr/>
            </a:pPr>
            <a:r>
              <a:rPr lang="en-GB" sz="1000" dirty="0"/>
              <a:t>	</a:t>
            </a:r>
            <a:r>
              <a:rPr lang="en-GB" sz="1000" dirty="0" err="1"/>
              <a:t>Comprobar</a:t>
            </a:r>
            <a:r>
              <a:rPr lang="en-GB" sz="1000" dirty="0"/>
              <a:t> </a:t>
            </a:r>
            <a:r>
              <a:rPr lang="en-GB" sz="1000" dirty="0" err="1"/>
              <a:t>si</a:t>
            </a:r>
            <a:r>
              <a:rPr lang="en-GB" sz="1000" dirty="0"/>
              <a:t> el </a:t>
            </a:r>
            <a:r>
              <a:rPr lang="en-GB" sz="1000" dirty="0" err="1"/>
              <a:t>grupo</a:t>
            </a:r>
            <a:r>
              <a:rPr lang="en-GB" sz="1000" dirty="0"/>
              <a:t> </a:t>
            </a:r>
            <a:r>
              <a:rPr lang="en-GB" sz="1000" dirty="0" err="1"/>
              <a:t>tiene</a:t>
            </a:r>
            <a:r>
              <a:rPr lang="en-GB" sz="1000" dirty="0"/>
              <a:t> </a:t>
            </a:r>
            <a:r>
              <a:rPr lang="en-GB" sz="1000" dirty="0" err="1"/>
              <a:t>ejemplos</a:t>
            </a:r>
            <a:r>
              <a:rPr lang="en-GB" sz="1000" dirty="0"/>
              <a:t> de </a:t>
            </a:r>
            <a:r>
              <a:rPr lang="en-GB" sz="1000" dirty="0" err="1"/>
              <a:t>conflictos</a:t>
            </a:r>
            <a:r>
              <a:rPr lang="en-GB" sz="1000" dirty="0"/>
              <a:t> que </a:t>
            </a:r>
            <a:r>
              <a:rPr lang="en-GB" sz="1000" dirty="0" err="1"/>
              <a:t>quieran</a:t>
            </a:r>
            <a:r>
              <a:rPr lang="en-GB" sz="1000" dirty="0"/>
              <a:t> </a:t>
            </a:r>
            <a:r>
              <a:rPr lang="en-GB" sz="1000" dirty="0" err="1"/>
              <a:t>discutir</a:t>
            </a:r>
            <a:r>
              <a:rPr lang="en-GB" sz="1000" dirty="0"/>
              <a:t> antes de </a:t>
            </a:r>
            <a:r>
              <a:rPr lang="en-GB" sz="1000" dirty="0" err="1"/>
              <a:t>continuar</a:t>
            </a:r>
            <a:r>
              <a:rPr lang="en-GB" sz="1000" dirty="0"/>
              <a:t>. </a:t>
            </a:r>
          </a:p>
          <a:p>
            <a:pPr>
              <a:lnSpc>
                <a:spcPct val="110000"/>
              </a:lnSpc>
              <a:defRPr/>
            </a:pPr>
            <a:endParaRPr lang="en-GB" sz="1000" b="1" dirty="0"/>
          </a:p>
          <a:p>
            <a:pPr marL="152841" indent="-152841">
              <a:lnSpc>
                <a:spcPct val="110000"/>
              </a:lnSpc>
              <a:defRPr/>
            </a:pPr>
            <a:r>
              <a:rPr lang="en-GB" sz="1000" b="1" dirty="0"/>
              <a:t>Nota para el </a:t>
            </a:r>
            <a:r>
              <a:rPr lang="en-GB" sz="1000" b="1" dirty="0" err="1"/>
              <a:t>líder</a:t>
            </a:r>
            <a:r>
              <a:rPr lang="en-GB" sz="1000" b="1" dirty="0"/>
              <a:t> del taller: </a:t>
            </a:r>
          </a:p>
          <a:p>
            <a:pPr marL="152841" indent="-152841">
              <a:lnSpc>
                <a:spcPct val="110000"/>
              </a:lnSpc>
              <a:buFontTx/>
              <a:buChar char="•"/>
              <a:defRPr/>
            </a:pPr>
            <a:r>
              <a:rPr lang="en-US" sz="1000" dirty="0"/>
              <a:t>Es </a:t>
            </a:r>
            <a:r>
              <a:rPr lang="en-US" sz="1000" dirty="0" err="1"/>
              <a:t>importante</a:t>
            </a:r>
            <a:r>
              <a:rPr lang="en-US" sz="1000" dirty="0"/>
              <a:t> para los </a:t>
            </a:r>
            <a:r>
              <a:rPr lang="en-US" sz="1000" dirty="0" err="1"/>
              <a:t>emprendedores</a:t>
            </a:r>
            <a:r>
              <a:rPr lang="en-US" sz="1000" dirty="0"/>
              <a:t> </a:t>
            </a:r>
            <a:r>
              <a:rPr lang="en-US" sz="1000" dirty="0" err="1"/>
              <a:t>tener</a:t>
            </a:r>
            <a:r>
              <a:rPr lang="en-US" sz="1000" dirty="0"/>
              <a:t> </a:t>
            </a:r>
            <a:r>
              <a:rPr lang="en-US" sz="1000" dirty="0" err="1"/>
              <a:t>presente</a:t>
            </a:r>
            <a:r>
              <a:rPr lang="en-US" sz="1000" dirty="0"/>
              <a:t> el </a:t>
            </a:r>
            <a:r>
              <a:rPr lang="en-US" sz="1000" dirty="0" err="1"/>
              <a:t>papel</a:t>
            </a:r>
            <a:r>
              <a:rPr lang="en-US" sz="1000" dirty="0"/>
              <a:t> que </a:t>
            </a:r>
            <a:r>
              <a:rPr lang="en-US" sz="1000" dirty="0" err="1"/>
              <a:t>desempeñan</a:t>
            </a:r>
            <a:r>
              <a:rPr lang="en-US" sz="1000" dirty="0"/>
              <a:t> para </a:t>
            </a:r>
            <a:r>
              <a:rPr lang="en-US" sz="1000" dirty="0" err="1"/>
              <a:t>poder</a:t>
            </a:r>
            <a:r>
              <a:rPr lang="en-US" sz="1000" dirty="0"/>
              <a:t> </a:t>
            </a:r>
            <a:r>
              <a:rPr lang="en-US" sz="1000" dirty="0" err="1"/>
              <a:t>lidiar</a:t>
            </a:r>
            <a:r>
              <a:rPr lang="en-US" sz="1000" dirty="0"/>
              <a:t> con </a:t>
            </a:r>
            <a:r>
              <a:rPr lang="en-US" sz="1000" dirty="0" err="1"/>
              <a:t>cualquier</a:t>
            </a:r>
            <a:r>
              <a:rPr lang="en-US" sz="1000" dirty="0"/>
              <a:t> </a:t>
            </a:r>
            <a:r>
              <a:rPr lang="en-US" sz="1000" dirty="0" err="1"/>
              <a:t>conflicto</a:t>
            </a:r>
            <a:r>
              <a:rPr lang="en-US" sz="1000" dirty="0"/>
              <a:t> y </a:t>
            </a:r>
            <a:r>
              <a:rPr lang="en-US" sz="1000" dirty="0" err="1"/>
              <a:t>llevar</a:t>
            </a:r>
            <a:r>
              <a:rPr lang="en-US" sz="1000" dirty="0"/>
              <a:t> la </a:t>
            </a:r>
            <a:r>
              <a:rPr lang="en-US" sz="1000" dirty="0" err="1"/>
              <a:t>relación</a:t>
            </a:r>
            <a:r>
              <a:rPr lang="en-US" sz="1000" dirty="0"/>
              <a:t> por el </a:t>
            </a:r>
            <a:r>
              <a:rPr lang="en-US" sz="1000" dirty="0" err="1"/>
              <a:t>buen</a:t>
            </a:r>
            <a:r>
              <a:rPr lang="en-US" sz="1000" dirty="0"/>
              <a:t> </a:t>
            </a:r>
            <a:r>
              <a:rPr lang="en-US" sz="1000" dirty="0" err="1"/>
              <a:t>camino</a:t>
            </a:r>
            <a:r>
              <a:rPr lang="en-US" sz="1000" dirty="0"/>
              <a:t>. Sin embargo, </a:t>
            </a:r>
            <a:r>
              <a:rPr lang="en-US" sz="1000" dirty="0" err="1"/>
              <a:t>en</a:t>
            </a:r>
            <a:r>
              <a:rPr lang="en-US" sz="1000" dirty="0"/>
              <a:t> </a:t>
            </a:r>
            <a:r>
              <a:rPr lang="en-US" sz="1000" dirty="0" err="1"/>
              <a:t>determinadas</a:t>
            </a:r>
            <a:r>
              <a:rPr lang="en-US" sz="1000" dirty="0"/>
              <a:t> </a:t>
            </a:r>
            <a:r>
              <a:rPr lang="en-US" sz="1000" dirty="0" err="1"/>
              <a:t>circunstancias</a:t>
            </a:r>
            <a:r>
              <a:rPr lang="en-US" sz="1000" dirty="0"/>
              <a:t> , la </a:t>
            </a:r>
            <a:r>
              <a:rPr lang="en-US" sz="1000" dirty="0" err="1"/>
              <a:t>relación</a:t>
            </a:r>
            <a:r>
              <a:rPr lang="en-US" sz="1000" dirty="0"/>
              <a:t> se </a:t>
            </a:r>
            <a:r>
              <a:rPr lang="en-US" sz="1000" dirty="0" err="1"/>
              <a:t>romperá</a:t>
            </a:r>
            <a:r>
              <a:rPr lang="en-US" sz="1000" dirty="0"/>
              <a:t> </a:t>
            </a:r>
            <a:r>
              <a:rPr lang="en-US" sz="1000" dirty="0" err="1"/>
              <a:t>completamente</a:t>
            </a:r>
            <a:r>
              <a:rPr lang="en-US" sz="1000" dirty="0"/>
              <a:t> y </a:t>
            </a:r>
            <a:r>
              <a:rPr lang="en-US" sz="1000" dirty="0" err="1"/>
              <a:t>cuando</a:t>
            </a:r>
            <a:r>
              <a:rPr lang="en-US" sz="1000" dirty="0"/>
              <a:t> </a:t>
            </a:r>
            <a:r>
              <a:rPr lang="en-US" sz="1000" dirty="0" err="1"/>
              <a:t>esto</a:t>
            </a:r>
            <a:r>
              <a:rPr lang="en-US" sz="1000" dirty="0"/>
              <a:t> </a:t>
            </a:r>
            <a:r>
              <a:rPr lang="en-US" sz="1000" dirty="0" err="1"/>
              <a:t>sucede</a:t>
            </a:r>
            <a:r>
              <a:rPr lang="en-US" sz="1000" dirty="0"/>
              <a:t>, lo </a:t>
            </a:r>
            <a:r>
              <a:rPr lang="en-US" sz="1000" dirty="0" err="1"/>
              <a:t>más</a:t>
            </a:r>
            <a:r>
              <a:rPr lang="en-US" sz="1000" dirty="0"/>
              <a:t> </a:t>
            </a:r>
            <a:r>
              <a:rPr lang="en-US" sz="1000" dirty="0" err="1"/>
              <a:t>inteligente</a:t>
            </a:r>
            <a:r>
              <a:rPr lang="en-US" sz="1000" dirty="0"/>
              <a:t> es </a:t>
            </a:r>
            <a:r>
              <a:rPr lang="en-US" sz="1000" dirty="0" err="1"/>
              <a:t>contactar</a:t>
            </a:r>
            <a:r>
              <a:rPr lang="en-US" sz="1000" dirty="0"/>
              <a:t> con  el Supervisor, </a:t>
            </a:r>
            <a:r>
              <a:rPr lang="en-US" sz="1000" dirty="0" err="1"/>
              <a:t>aceptarlo</a:t>
            </a:r>
            <a:r>
              <a:rPr lang="en-US" sz="1000" dirty="0"/>
              <a:t> y </a:t>
            </a:r>
            <a:r>
              <a:rPr lang="en-US" sz="1000" dirty="0" err="1"/>
              <a:t>continuar</a:t>
            </a:r>
            <a:r>
              <a:rPr lang="en-US" sz="1000" dirty="0"/>
              <a:t>.</a:t>
            </a:r>
            <a:endParaRPr lang="en-GB" sz="800" dirty="0"/>
          </a:p>
          <a:p>
            <a:pPr marL="152841" indent="-152841">
              <a:lnSpc>
                <a:spcPct val="110000"/>
              </a:lnSpc>
              <a:defRPr/>
            </a:pPr>
            <a:endParaRPr lang="en-US" sz="800" dirty="0"/>
          </a:p>
          <a:p>
            <a:pPr eaLnBrk="1" hangingPunct="1">
              <a:spcBef>
                <a:spcPct val="0"/>
              </a:spcBef>
              <a:defRPr/>
            </a:pPr>
            <a:endParaRPr lang="es-ES_tradnl" sz="1000" b="1" u="sng" dirty="0"/>
          </a:p>
        </p:txBody>
      </p:sp>
    </p:spTree>
    <p:extLst>
      <p:ext uri="{BB962C8B-B14F-4D97-AF65-F5344CB8AC3E}">
        <p14:creationId xmlns:p14="http://schemas.microsoft.com/office/powerpoint/2010/main" val="3694008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044C390-321E-453A-88DA-C1CCCFC471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7A28E9B7-D95F-42C6-8445-04E54842E4F3}"/>
              </a:ext>
            </a:extLst>
          </p:cNvPr>
          <p:cNvSpPr>
            <a:spLocks noGrp="1" noChangeArrowheads="1"/>
          </p:cNvSpPr>
          <p:nvPr>
            <p:ph type="body" idx="1"/>
          </p:nvPr>
        </p:nvSpPr>
        <p:spPr bwMode="auto">
          <a:xfrm>
            <a:off x="381000" y="4748213"/>
            <a:ext cx="6180138" cy="5105400"/>
          </a:xfrm>
        </p:spPr>
        <p:txBody>
          <a:bodyPr>
            <a:normAutofit/>
          </a:bodyPr>
          <a:lstStyle/>
          <a:p>
            <a:pPr>
              <a:lnSpc>
                <a:spcPct val="90000"/>
              </a:lnSpc>
              <a:defRPr/>
            </a:pPr>
            <a:r>
              <a:rPr lang="en-GB" sz="1000" b="1" dirty="0" err="1"/>
              <a:t>Ofrecer</a:t>
            </a:r>
            <a:r>
              <a:rPr lang="en-GB" sz="1000" b="1" dirty="0"/>
              <a:t> </a:t>
            </a:r>
            <a:r>
              <a:rPr lang="en-GB" sz="1000" b="1" dirty="0" err="1"/>
              <a:t>comentarios</a:t>
            </a:r>
            <a:r>
              <a:rPr lang="en-GB" sz="1000" b="1" dirty="0"/>
              <a:t> </a:t>
            </a:r>
            <a:r>
              <a:rPr lang="en-GB" sz="1000" b="1" dirty="0" err="1"/>
              <a:t>constructivos</a:t>
            </a:r>
            <a:r>
              <a:rPr lang="en-GB" sz="1000" b="1" dirty="0"/>
              <a:t> a </a:t>
            </a:r>
            <a:r>
              <a:rPr lang="en-GB" sz="1000" b="1" dirty="0" err="1"/>
              <a:t>su</a:t>
            </a:r>
            <a:r>
              <a:rPr lang="en-GB" sz="1000" b="1" dirty="0"/>
              <a:t> mentor– PP21</a:t>
            </a:r>
          </a:p>
          <a:p>
            <a:pPr>
              <a:lnSpc>
                <a:spcPct val="90000"/>
              </a:lnSpc>
              <a:defRPr/>
            </a:pPr>
            <a:endParaRPr lang="en-GB" sz="1000" dirty="0"/>
          </a:p>
          <a:p>
            <a:pPr>
              <a:lnSpc>
                <a:spcPct val="90000"/>
              </a:lnSpc>
              <a:defRPr/>
            </a:pPr>
            <a:r>
              <a:rPr lang="en-GB" sz="1000" dirty="0" err="1"/>
              <a:t>Habrá</a:t>
            </a:r>
            <a:r>
              <a:rPr lang="en-GB" sz="1000" dirty="0"/>
              <a:t> </a:t>
            </a:r>
            <a:r>
              <a:rPr lang="en-GB" sz="1000" dirty="0" err="1"/>
              <a:t>ocasiones</a:t>
            </a:r>
            <a:r>
              <a:rPr lang="en-GB" sz="1000" dirty="0"/>
              <a:t> </a:t>
            </a:r>
            <a:r>
              <a:rPr lang="en-GB" sz="1000" dirty="0" err="1"/>
              <a:t>en</a:t>
            </a:r>
            <a:r>
              <a:rPr lang="en-GB" sz="1000" dirty="0"/>
              <a:t> las que el </a:t>
            </a:r>
            <a:r>
              <a:rPr lang="en-GB" sz="1000" dirty="0" err="1"/>
              <a:t>emprendedor</a:t>
            </a:r>
            <a:r>
              <a:rPr lang="en-GB" sz="1000" dirty="0"/>
              <a:t> </a:t>
            </a:r>
            <a:r>
              <a:rPr lang="en-GB" sz="1000" dirty="0" err="1"/>
              <a:t>necesitará</a:t>
            </a:r>
            <a:r>
              <a:rPr lang="en-GB" sz="1000" dirty="0"/>
              <a:t> ser </a:t>
            </a:r>
            <a:r>
              <a:rPr lang="en-GB" sz="1000" dirty="0" err="1"/>
              <a:t>más</a:t>
            </a:r>
            <a:r>
              <a:rPr lang="en-GB" sz="1000" dirty="0"/>
              <a:t> </a:t>
            </a:r>
            <a:r>
              <a:rPr lang="en-GB" sz="1000" dirty="0" err="1"/>
              <a:t>asertivo</a:t>
            </a:r>
            <a:r>
              <a:rPr lang="en-GB" sz="1000" dirty="0"/>
              <a:t> y </a:t>
            </a:r>
            <a:r>
              <a:rPr lang="en-GB" sz="1000" dirty="0" err="1"/>
              <a:t>ofrecer</a:t>
            </a:r>
            <a:r>
              <a:rPr lang="en-GB" sz="1000" dirty="0"/>
              <a:t> una </a:t>
            </a:r>
            <a:r>
              <a:rPr lang="en-GB" sz="1000" dirty="0" err="1"/>
              <a:t>respuesta</a:t>
            </a:r>
            <a:r>
              <a:rPr lang="en-GB" sz="1000" dirty="0"/>
              <a:t> </a:t>
            </a:r>
            <a:r>
              <a:rPr lang="en-GB" sz="1000" dirty="0" err="1"/>
              <a:t>constructiva</a:t>
            </a:r>
            <a:r>
              <a:rPr lang="en-GB" sz="1000" dirty="0"/>
              <a:t> a sus </a:t>
            </a:r>
            <a:r>
              <a:rPr lang="en-GB" sz="1000" dirty="0" err="1"/>
              <a:t>mentores</a:t>
            </a:r>
            <a:r>
              <a:rPr lang="en-GB" sz="1000" dirty="0"/>
              <a:t>. Use las </a:t>
            </a:r>
            <a:r>
              <a:rPr lang="en-GB" sz="1000" dirty="0" err="1"/>
              <a:t>siguientes</a:t>
            </a:r>
            <a:r>
              <a:rPr lang="en-GB" sz="1000" dirty="0"/>
              <a:t> </a:t>
            </a:r>
            <a:r>
              <a:rPr lang="en-GB" sz="1000" dirty="0" err="1"/>
              <a:t>notas</a:t>
            </a:r>
            <a:r>
              <a:rPr lang="en-GB" sz="1000" dirty="0"/>
              <a:t> para </a:t>
            </a:r>
            <a:r>
              <a:rPr lang="en-GB" sz="1000" dirty="0" err="1"/>
              <a:t>ayudar</a:t>
            </a:r>
            <a:r>
              <a:rPr lang="en-GB" sz="1000" dirty="0"/>
              <a:t> a la audiencia a </a:t>
            </a:r>
            <a:r>
              <a:rPr lang="en-GB" sz="1000" dirty="0" err="1"/>
              <a:t>entender</a:t>
            </a:r>
            <a:r>
              <a:rPr lang="en-GB" sz="1000" dirty="0"/>
              <a:t> los </a:t>
            </a:r>
            <a:r>
              <a:rPr lang="en-GB" sz="1000" dirty="0" err="1"/>
              <a:t>elementos</a:t>
            </a:r>
            <a:r>
              <a:rPr lang="en-GB" sz="1000" dirty="0"/>
              <a:t> clave al </a:t>
            </a:r>
            <a:r>
              <a:rPr lang="en-GB" sz="1000" dirty="0" err="1"/>
              <a:t>ofrecer</a:t>
            </a:r>
            <a:r>
              <a:rPr lang="en-GB" sz="1000" dirty="0"/>
              <a:t> </a:t>
            </a:r>
            <a:r>
              <a:rPr lang="en-GB" sz="1000" dirty="0" err="1"/>
              <a:t>respuestas</a:t>
            </a:r>
            <a:r>
              <a:rPr lang="en-GB" sz="1000" dirty="0"/>
              <a:t> </a:t>
            </a:r>
            <a:r>
              <a:rPr lang="en-GB" sz="1000" dirty="0" err="1"/>
              <a:t>constructivas</a:t>
            </a:r>
            <a:r>
              <a:rPr lang="en-GB" sz="1000" dirty="0"/>
              <a:t>.</a:t>
            </a:r>
          </a:p>
          <a:p>
            <a:pPr>
              <a:lnSpc>
                <a:spcPct val="90000"/>
              </a:lnSpc>
              <a:defRPr/>
            </a:pPr>
            <a:endParaRPr lang="en-GB" sz="1000" dirty="0"/>
          </a:p>
          <a:p>
            <a:pPr marL="171946" indent="-171946">
              <a:lnSpc>
                <a:spcPct val="90000"/>
              </a:lnSpc>
              <a:buFont typeface="Arial" pitchFamily="34" charset="0"/>
              <a:buChar char="•"/>
              <a:defRPr/>
            </a:pPr>
            <a:r>
              <a:rPr lang="en-GB" sz="1000" b="1" dirty="0"/>
              <a:t>Ser </a:t>
            </a:r>
            <a:r>
              <a:rPr lang="en-GB" sz="1000" b="1" dirty="0" err="1"/>
              <a:t>oportuno</a:t>
            </a:r>
            <a:r>
              <a:rPr lang="en-GB" sz="1000" b="1" dirty="0"/>
              <a:t> con sus </a:t>
            </a:r>
            <a:r>
              <a:rPr lang="en-GB" sz="1000" b="1" dirty="0" err="1"/>
              <a:t>comentarios</a:t>
            </a:r>
            <a:r>
              <a:rPr lang="en-GB" sz="1000" dirty="0"/>
              <a:t>: Es </a:t>
            </a:r>
            <a:r>
              <a:rPr lang="en-GB" sz="1000" dirty="0" err="1"/>
              <a:t>mejor</a:t>
            </a:r>
            <a:r>
              <a:rPr lang="en-GB" sz="1000" dirty="0"/>
              <a:t> </a:t>
            </a:r>
            <a:r>
              <a:rPr lang="en-GB" sz="1000" dirty="0" err="1"/>
              <a:t>hacerlo</a:t>
            </a:r>
            <a:r>
              <a:rPr lang="en-GB" sz="1000" dirty="0"/>
              <a:t> </a:t>
            </a:r>
            <a:r>
              <a:rPr lang="en-GB" sz="1000" dirty="0" err="1"/>
              <a:t>hacia</a:t>
            </a:r>
            <a:r>
              <a:rPr lang="en-GB" sz="1000" dirty="0"/>
              <a:t> el final del </a:t>
            </a:r>
            <a:r>
              <a:rPr lang="en-GB" sz="1000" dirty="0" err="1"/>
              <a:t>evento</a:t>
            </a:r>
            <a:r>
              <a:rPr lang="en-GB" sz="1000" dirty="0"/>
              <a:t>,  </a:t>
            </a:r>
            <a:r>
              <a:rPr lang="en-GB" sz="1000" dirty="0" err="1"/>
              <a:t>generalmente</a:t>
            </a:r>
            <a:r>
              <a:rPr lang="en-GB" sz="1000" dirty="0"/>
              <a:t> al </a:t>
            </a:r>
            <a:r>
              <a:rPr lang="en-GB" sz="1000" dirty="0" err="1"/>
              <a:t>finalizar</a:t>
            </a:r>
            <a:r>
              <a:rPr lang="en-GB" sz="1000" dirty="0"/>
              <a:t> la </a:t>
            </a:r>
            <a:r>
              <a:rPr lang="en-GB" sz="1000" dirty="0" err="1"/>
              <a:t>reunión</a:t>
            </a:r>
            <a:r>
              <a:rPr lang="en-GB" sz="1000" dirty="0"/>
              <a:t> o </a:t>
            </a:r>
            <a:r>
              <a:rPr lang="en-GB" sz="1000" dirty="0" err="1"/>
              <a:t>después</a:t>
            </a:r>
            <a:r>
              <a:rPr lang="en-GB" sz="1000" dirty="0"/>
              <a:t> de un </a:t>
            </a:r>
            <a:r>
              <a:rPr lang="en-GB" sz="1000" dirty="0" err="1"/>
              <a:t>corto</a:t>
            </a:r>
            <a:r>
              <a:rPr lang="en-GB" sz="1000" dirty="0"/>
              <a:t> </a:t>
            </a:r>
            <a:r>
              <a:rPr lang="en-GB" sz="1000" dirty="0" err="1"/>
              <a:t>periodo</a:t>
            </a:r>
            <a:r>
              <a:rPr lang="en-GB" sz="1000" dirty="0"/>
              <a:t> de </a:t>
            </a:r>
            <a:r>
              <a:rPr lang="en-GB" sz="1000" dirty="0" err="1"/>
              <a:t>reflexión</a:t>
            </a:r>
            <a:r>
              <a:rPr lang="en-GB" sz="1000" dirty="0"/>
              <a:t>. </a:t>
            </a:r>
          </a:p>
          <a:p>
            <a:pPr marL="171946" indent="-171946">
              <a:lnSpc>
                <a:spcPct val="90000"/>
              </a:lnSpc>
              <a:buFont typeface="Arial" pitchFamily="34" charset="0"/>
              <a:buChar char="•"/>
              <a:defRPr/>
            </a:pPr>
            <a:endParaRPr lang="en-GB" sz="1000" dirty="0"/>
          </a:p>
          <a:p>
            <a:pPr marL="171946" indent="-171946">
              <a:lnSpc>
                <a:spcPct val="90000"/>
              </a:lnSpc>
              <a:buFont typeface="Arial" pitchFamily="34" charset="0"/>
              <a:buChar char="•"/>
              <a:defRPr/>
            </a:pPr>
            <a:r>
              <a:rPr lang="en-GB" sz="1000" b="1" dirty="0" err="1"/>
              <a:t>Abordar</a:t>
            </a:r>
            <a:r>
              <a:rPr lang="en-GB" sz="1000" b="1" dirty="0"/>
              <a:t> el </a:t>
            </a:r>
            <a:r>
              <a:rPr lang="en-GB" sz="1000" b="1" dirty="0" err="1"/>
              <a:t>problema</a:t>
            </a:r>
            <a:r>
              <a:rPr lang="en-GB" sz="1000" b="1" dirty="0"/>
              <a:t>, no la persona</a:t>
            </a:r>
            <a:r>
              <a:rPr lang="en-GB" sz="1000" dirty="0"/>
              <a:t>: </a:t>
            </a:r>
            <a:r>
              <a:rPr lang="en-GB" sz="1000" dirty="0" err="1"/>
              <a:t>Ceñirse</a:t>
            </a:r>
            <a:r>
              <a:rPr lang="en-GB" sz="1000" dirty="0"/>
              <a:t> a la </a:t>
            </a:r>
            <a:r>
              <a:rPr lang="en-GB" sz="1000" dirty="0" err="1"/>
              <a:t>situación</a:t>
            </a:r>
            <a:r>
              <a:rPr lang="en-GB" sz="1000" dirty="0"/>
              <a:t> y a lo que se </a:t>
            </a:r>
            <a:r>
              <a:rPr lang="en-GB" sz="1000" dirty="0" err="1"/>
              <a:t>hizo</a:t>
            </a:r>
            <a:r>
              <a:rPr lang="en-GB" sz="1000" dirty="0"/>
              <a:t> o se </a:t>
            </a:r>
            <a:r>
              <a:rPr lang="en-GB" sz="1000" dirty="0" err="1"/>
              <a:t>dijo</a:t>
            </a:r>
            <a:r>
              <a:rPr lang="en-GB" sz="1000" dirty="0"/>
              <a:t>- no a la </a:t>
            </a:r>
            <a:r>
              <a:rPr lang="en-GB" sz="1000" dirty="0" err="1"/>
              <a:t>propia</a:t>
            </a:r>
            <a:r>
              <a:rPr lang="en-GB" sz="1000" dirty="0"/>
              <a:t> </a:t>
            </a:r>
            <a:r>
              <a:rPr lang="en-GB" sz="1000" dirty="0" err="1"/>
              <a:t>visión</a:t>
            </a:r>
            <a:r>
              <a:rPr lang="en-GB" sz="1000" dirty="0"/>
              <a:t>  de la </a:t>
            </a:r>
            <a:r>
              <a:rPr lang="en-GB" sz="1000" dirty="0" err="1"/>
              <a:t>otra</a:t>
            </a:r>
            <a:r>
              <a:rPr lang="en-GB" sz="1000" dirty="0"/>
              <a:t> persona y a la </a:t>
            </a:r>
            <a:r>
              <a:rPr lang="en-GB" sz="1000" dirty="0" err="1"/>
              <a:t>percepción</a:t>
            </a:r>
            <a:r>
              <a:rPr lang="en-GB" sz="1000" dirty="0"/>
              <a:t> de </a:t>
            </a:r>
            <a:r>
              <a:rPr lang="en-GB" sz="1000" dirty="0" err="1"/>
              <a:t>su</a:t>
            </a:r>
            <a:r>
              <a:rPr lang="en-GB" sz="1000" dirty="0"/>
              <a:t> </a:t>
            </a:r>
            <a:r>
              <a:rPr lang="en-GB" sz="1000" dirty="0" err="1"/>
              <a:t>personalidad</a:t>
            </a:r>
            <a:r>
              <a:rPr lang="en-GB" sz="1000" dirty="0"/>
              <a:t> ,por </a:t>
            </a:r>
            <a:r>
              <a:rPr lang="en-GB" sz="1000" dirty="0" err="1"/>
              <a:t>ejemplo</a:t>
            </a:r>
            <a:r>
              <a:rPr lang="en-GB" sz="1000" dirty="0"/>
              <a:t>, no </a:t>
            </a:r>
            <a:r>
              <a:rPr lang="en-GB" sz="1000" dirty="0" err="1"/>
              <a:t>decir</a:t>
            </a:r>
            <a:r>
              <a:rPr lang="en-GB" sz="1000" dirty="0"/>
              <a:t> : “</a:t>
            </a:r>
            <a:r>
              <a:rPr lang="en-GB" sz="1000" dirty="0" err="1"/>
              <a:t>tu</a:t>
            </a:r>
            <a:r>
              <a:rPr lang="en-GB" sz="1000" dirty="0"/>
              <a:t> </a:t>
            </a:r>
            <a:r>
              <a:rPr lang="en-GB" sz="1000" dirty="0" err="1"/>
              <a:t>problema</a:t>
            </a:r>
            <a:r>
              <a:rPr lang="en-GB" sz="1000" dirty="0"/>
              <a:t> es que </a:t>
            </a:r>
            <a:r>
              <a:rPr lang="en-GB" sz="1000" dirty="0" err="1"/>
              <a:t>adoras</a:t>
            </a:r>
            <a:r>
              <a:rPr lang="en-GB" sz="1000" dirty="0"/>
              <a:t> el </a:t>
            </a:r>
            <a:r>
              <a:rPr lang="en-GB" sz="1000" dirty="0" err="1"/>
              <a:t>sonido</a:t>
            </a:r>
            <a:r>
              <a:rPr lang="en-GB" sz="1000" dirty="0"/>
              <a:t> de </a:t>
            </a:r>
            <a:r>
              <a:rPr lang="en-GB" sz="1000" dirty="0" err="1"/>
              <a:t>tu</a:t>
            </a:r>
            <a:r>
              <a:rPr lang="en-GB" sz="1000" dirty="0"/>
              <a:t> </a:t>
            </a:r>
            <a:r>
              <a:rPr lang="en-GB" sz="1000" dirty="0" err="1"/>
              <a:t>propia</a:t>
            </a:r>
            <a:r>
              <a:rPr lang="en-GB" sz="1000" dirty="0"/>
              <a:t> </a:t>
            </a:r>
            <a:r>
              <a:rPr lang="en-GB" sz="1000" dirty="0" err="1"/>
              <a:t>voz</a:t>
            </a:r>
            <a:r>
              <a:rPr lang="en-GB" sz="1000" dirty="0"/>
              <a:t> y </a:t>
            </a:r>
            <a:r>
              <a:rPr lang="en-GB" sz="1000" dirty="0" err="1"/>
              <a:t>simplemente</a:t>
            </a:r>
            <a:r>
              <a:rPr lang="en-GB" sz="1000" dirty="0"/>
              <a:t> no </a:t>
            </a:r>
            <a:r>
              <a:rPr lang="en-GB" sz="1000" dirty="0" err="1"/>
              <a:t>escuchas</a:t>
            </a:r>
            <a:r>
              <a:rPr lang="en-GB" sz="1000" dirty="0"/>
              <a:t>! “</a:t>
            </a:r>
          </a:p>
          <a:p>
            <a:pPr marL="171946" indent="-171946">
              <a:lnSpc>
                <a:spcPct val="90000"/>
              </a:lnSpc>
              <a:buFont typeface="Arial" pitchFamily="34" charset="0"/>
              <a:buChar char="•"/>
              <a:defRPr/>
            </a:pPr>
            <a:endParaRPr lang="en-GB" sz="1000" dirty="0"/>
          </a:p>
          <a:p>
            <a:pPr marL="171946" indent="-171946">
              <a:lnSpc>
                <a:spcPct val="90000"/>
              </a:lnSpc>
              <a:buFont typeface="Arial" pitchFamily="34" charset="0"/>
              <a:buChar char="•"/>
              <a:defRPr/>
            </a:pPr>
            <a:r>
              <a:rPr lang="en-GB" sz="1000" b="1" dirty="0" err="1"/>
              <a:t>Usar</a:t>
            </a:r>
            <a:r>
              <a:rPr lang="en-GB" sz="1000" b="1" dirty="0"/>
              <a:t> </a:t>
            </a:r>
            <a:r>
              <a:rPr lang="en-GB" sz="1000" b="1" dirty="0" err="1"/>
              <a:t>ejemplos</a:t>
            </a:r>
            <a:r>
              <a:rPr lang="en-GB" sz="1000" b="1" dirty="0"/>
              <a:t> </a:t>
            </a:r>
            <a:r>
              <a:rPr lang="en-GB" sz="1000" b="1" dirty="0" err="1"/>
              <a:t>específicos</a:t>
            </a:r>
            <a:r>
              <a:rPr lang="en-GB" sz="1000" b="1" dirty="0"/>
              <a:t>:  </a:t>
            </a:r>
            <a:r>
              <a:rPr lang="en-GB" sz="1000" dirty="0" err="1"/>
              <a:t>Esto</a:t>
            </a:r>
            <a:r>
              <a:rPr lang="en-GB" sz="1000" dirty="0"/>
              <a:t> es </a:t>
            </a:r>
            <a:r>
              <a:rPr lang="en-GB" sz="1000" dirty="0" err="1"/>
              <a:t>especialmente</a:t>
            </a:r>
            <a:r>
              <a:rPr lang="en-GB" sz="1000" dirty="0"/>
              <a:t> </a:t>
            </a:r>
            <a:r>
              <a:rPr lang="en-GB" sz="1000" dirty="0" err="1"/>
              <a:t>útil</a:t>
            </a:r>
            <a:r>
              <a:rPr lang="en-GB" sz="1000" dirty="0"/>
              <a:t> </a:t>
            </a:r>
            <a:r>
              <a:rPr lang="en-GB" sz="1000" dirty="0" err="1"/>
              <a:t>cuando</a:t>
            </a:r>
            <a:r>
              <a:rPr lang="en-GB" sz="1000" dirty="0"/>
              <a:t> se </a:t>
            </a:r>
            <a:r>
              <a:rPr lang="en-GB" sz="1000" dirty="0" err="1"/>
              <a:t>invita</a:t>
            </a:r>
            <a:r>
              <a:rPr lang="en-GB" sz="1000" dirty="0"/>
              <a:t> al mentor a responder con </a:t>
            </a:r>
            <a:r>
              <a:rPr lang="en-GB" sz="1000" dirty="0" err="1"/>
              <a:t>su</a:t>
            </a:r>
            <a:r>
              <a:rPr lang="en-GB" sz="1000" dirty="0"/>
              <a:t> punto de vista. </a:t>
            </a:r>
          </a:p>
          <a:p>
            <a:pPr marL="171946" indent="-171946">
              <a:lnSpc>
                <a:spcPct val="90000"/>
              </a:lnSpc>
              <a:buFont typeface="Arial" pitchFamily="34" charset="0"/>
              <a:buChar char="•"/>
              <a:defRPr/>
            </a:pPr>
            <a:endParaRPr lang="en-GB" sz="1000" dirty="0"/>
          </a:p>
          <a:p>
            <a:pPr marL="171946" indent="-171946">
              <a:lnSpc>
                <a:spcPct val="90000"/>
              </a:lnSpc>
              <a:buFont typeface="Arial" pitchFamily="34" charset="0"/>
              <a:buChar char="•"/>
              <a:defRPr/>
            </a:pPr>
            <a:r>
              <a:rPr lang="es-ES_tradnl" sz="1000" b="1" dirty="0"/>
              <a:t>Ofrecer consejos útiles con los que el mentor pueda actuar: </a:t>
            </a:r>
            <a:r>
              <a:rPr lang="es-ES_tradnl" sz="1000" dirty="0"/>
              <a:t>Cuando se proponen cambios en la situación, decir qué sería de utilidad, por ejemplo, “Si fuera posible, en la próxima reunión preferiría redactar yo el orden del día, en vez </a:t>
            </a:r>
            <a:r>
              <a:rPr lang="ca-ES" sz="1000" dirty="0"/>
              <a:t>de que usted la haga siempre”.</a:t>
            </a:r>
            <a:endParaRPr lang="en-GB" sz="1000" dirty="0"/>
          </a:p>
          <a:p>
            <a:pPr marL="171946" indent="-171946">
              <a:lnSpc>
                <a:spcPct val="90000"/>
              </a:lnSpc>
              <a:buFont typeface="Arial" pitchFamily="34" charset="0"/>
              <a:buChar char="•"/>
              <a:defRPr/>
            </a:pPr>
            <a:endParaRPr lang="en-GB" sz="1000" dirty="0"/>
          </a:p>
          <a:p>
            <a:pPr marL="171946" indent="-171946">
              <a:lnSpc>
                <a:spcPct val="90000"/>
              </a:lnSpc>
              <a:buFont typeface="Arial" pitchFamily="34" charset="0"/>
              <a:buChar char="•"/>
              <a:defRPr/>
            </a:pPr>
            <a:r>
              <a:rPr lang="en-GB" sz="1000" b="1" dirty="0" err="1"/>
              <a:t>Mantener</a:t>
            </a:r>
            <a:r>
              <a:rPr lang="en-GB" sz="1000" b="1" dirty="0"/>
              <a:t> la </a:t>
            </a:r>
            <a:r>
              <a:rPr lang="en-GB" sz="1000" b="1" dirty="0" err="1"/>
              <a:t>calma</a:t>
            </a:r>
            <a:r>
              <a:rPr lang="en-GB" sz="1000" b="1" dirty="0"/>
              <a:t>, no </a:t>
            </a:r>
            <a:r>
              <a:rPr lang="en-GB" sz="1000" b="1" dirty="0" err="1"/>
              <a:t>hablar</a:t>
            </a:r>
            <a:r>
              <a:rPr lang="en-GB" sz="1000" b="1" dirty="0"/>
              <a:t> </a:t>
            </a:r>
            <a:r>
              <a:rPr lang="en-GB" sz="1000" b="1" dirty="0" err="1"/>
              <a:t>demasiado</a:t>
            </a:r>
            <a:r>
              <a:rPr lang="en-GB" sz="1000" b="1" dirty="0"/>
              <a:t>:  </a:t>
            </a:r>
            <a:r>
              <a:rPr lang="en-GB" sz="1000" dirty="0"/>
              <a:t>Si </a:t>
            </a:r>
            <a:r>
              <a:rPr lang="en-GB" sz="1000" dirty="0" err="1"/>
              <a:t>quiere</a:t>
            </a:r>
            <a:r>
              <a:rPr lang="en-GB" sz="1000" dirty="0"/>
              <a:t> </a:t>
            </a:r>
            <a:r>
              <a:rPr lang="en-GB" sz="1000" dirty="0" err="1"/>
              <a:t>alentar</a:t>
            </a:r>
            <a:r>
              <a:rPr lang="en-GB" sz="1000" dirty="0"/>
              <a:t> al mentor, dele la </a:t>
            </a:r>
            <a:r>
              <a:rPr lang="en-GB" sz="1000" dirty="0" err="1"/>
              <a:t>oportunidad</a:t>
            </a:r>
            <a:r>
              <a:rPr lang="en-GB" sz="1000" dirty="0"/>
              <a:t> de </a:t>
            </a:r>
            <a:r>
              <a:rPr lang="en-GB" sz="1000" dirty="0" err="1"/>
              <a:t>expresar</a:t>
            </a:r>
            <a:r>
              <a:rPr lang="en-GB" sz="1000" dirty="0"/>
              <a:t> sus puntos de vista.</a:t>
            </a:r>
          </a:p>
          <a:p>
            <a:pPr marL="171946" indent="-171946">
              <a:lnSpc>
                <a:spcPct val="90000"/>
              </a:lnSpc>
              <a:buFont typeface="Arial" pitchFamily="34" charset="0"/>
              <a:buChar char="•"/>
              <a:defRPr/>
            </a:pPr>
            <a:endParaRPr lang="en-GB" sz="1000" dirty="0"/>
          </a:p>
          <a:p>
            <a:pPr marL="171946" indent="-171946">
              <a:lnSpc>
                <a:spcPct val="90000"/>
              </a:lnSpc>
              <a:buFont typeface="Arial" pitchFamily="34" charset="0"/>
              <a:buChar char="•"/>
              <a:defRPr/>
            </a:pPr>
            <a:r>
              <a:rPr lang="en-GB" sz="1000" b="1" dirty="0"/>
              <a:t>Y </a:t>
            </a:r>
            <a:r>
              <a:rPr lang="en-GB" sz="1000" b="1" dirty="0" err="1"/>
              <a:t>sobretodo</a:t>
            </a:r>
            <a:r>
              <a:rPr lang="en-GB" sz="1000" b="1" dirty="0"/>
              <a:t>, no </a:t>
            </a:r>
            <a:r>
              <a:rPr lang="en-GB" sz="1000" b="1" dirty="0" err="1"/>
              <a:t>evitar</a:t>
            </a:r>
            <a:r>
              <a:rPr lang="en-GB" sz="1000" b="1" dirty="0"/>
              <a:t> el </a:t>
            </a:r>
            <a:r>
              <a:rPr lang="en-GB" sz="1000" b="1" dirty="0" err="1"/>
              <a:t>tema</a:t>
            </a:r>
            <a:r>
              <a:rPr lang="en-GB" sz="1000" b="1" dirty="0"/>
              <a:t>!:  </a:t>
            </a:r>
            <a:r>
              <a:rPr lang="en-GB" sz="1000" dirty="0"/>
              <a:t>Los </a:t>
            </a:r>
            <a:r>
              <a:rPr lang="en-GB" sz="1000" dirty="0" err="1"/>
              <a:t>problemas</a:t>
            </a:r>
            <a:r>
              <a:rPr lang="en-GB" sz="1000" dirty="0"/>
              <a:t> </a:t>
            </a:r>
            <a:r>
              <a:rPr lang="en-GB" sz="1000" dirty="0" err="1"/>
              <a:t>difíciles</a:t>
            </a:r>
            <a:r>
              <a:rPr lang="en-GB" sz="1000" dirty="0"/>
              <a:t> no se </a:t>
            </a:r>
            <a:r>
              <a:rPr lang="en-GB" sz="1000" dirty="0" err="1"/>
              <a:t>esfuman</a:t>
            </a:r>
            <a:r>
              <a:rPr lang="en-GB" sz="1000" dirty="0"/>
              <a:t>, </a:t>
            </a:r>
            <a:r>
              <a:rPr lang="en-GB" sz="1000" dirty="0" err="1"/>
              <a:t>simplemente</a:t>
            </a:r>
            <a:r>
              <a:rPr lang="en-GB" sz="1000" dirty="0"/>
              <a:t> se </a:t>
            </a:r>
            <a:r>
              <a:rPr lang="en-GB" sz="1000" dirty="0" err="1"/>
              <a:t>ocultan</a:t>
            </a:r>
            <a:r>
              <a:rPr lang="en-GB" sz="1000" dirty="0"/>
              <a:t> bajo la </a:t>
            </a:r>
            <a:r>
              <a:rPr lang="en-GB" sz="1000" dirty="0" err="1"/>
              <a:t>superficie</a:t>
            </a:r>
            <a:r>
              <a:rPr lang="en-GB" sz="1000" dirty="0"/>
              <a:t>! Si una </a:t>
            </a:r>
            <a:r>
              <a:rPr lang="en-GB" sz="1000" dirty="0" err="1"/>
              <a:t>situación</a:t>
            </a:r>
            <a:r>
              <a:rPr lang="en-GB" sz="1000" dirty="0"/>
              <a:t> </a:t>
            </a:r>
            <a:r>
              <a:rPr lang="en-GB" sz="1000" dirty="0" err="1"/>
              <a:t>complicada</a:t>
            </a:r>
            <a:r>
              <a:rPr lang="en-GB" sz="1000" dirty="0"/>
              <a:t> no se </a:t>
            </a:r>
            <a:r>
              <a:rPr lang="en-GB" sz="1000" dirty="0" err="1"/>
              <a:t>resuelve</a:t>
            </a:r>
            <a:r>
              <a:rPr lang="en-GB" sz="1000" dirty="0"/>
              <a:t>, </a:t>
            </a:r>
            <a:r>
              <a:rPr lang="en-GB" sz="1000" dirty="0" err="1"/>
              <a:t>volverá</a:t>
            </a:r>
            <a:r>
              <a:rPr lang="en-GB" sz="1000" dirty="0"/>
              <a:t> a </a:t>
            </a:r>
            <a:r>
              <a:rPr lang="en-GB" sz="1000" dirty="0" err="1"/>
              <a:t>aparecer</a:t>
            </a:r>
            <a:r>
              <a:rPr lang="en-GB" sz="1000" dirty="0"/>
              <a:t> </a:t>
            </a:r>
            <a:r>
              <a:rPr lang="en-GB" sz="1000" dirty="0" err="1"/>
              <a:t>tarde</a:t>
            </a:r>
            <a:r>
              <a:rPr lang="en-GB" sz="1000" dirty="0"/>
              <a:t> o </a:t>
            </a:r>
            <a:r>
              <a:rPr lang="en-GB" sz="1000" dirty="0" err="1"/>
              <a:t>temprano</a:t>
            </a:r>
            <a:r>
              <a:rPr lang="en-GB" sz="1000" dirty="0"/>
              <a:t>. </a:t>
            </a:r>
            <a:r>
              <a:rPr lang="en-GB" sz="1000" dirty="0" err="1"/>
              <a:t>En</a:t>
            </a:r>
            <a:r>
              <a:rPr lang="en-GB" sz="1000" dirty="0"/>
              <a:t> </a:t>
            </a:r>
            <a:r>
              <a:rPr lang="en-GB" sz="1000" dirty="0" err="1"/>
              <a:t>caso</a:t>
            </a:r>
            <a:r>
              <a:rPr lang="en-GB" sz="1000" dirty="0"/>
              <a:t> de </a:t>
            </a:r>
            <a:r>
              <a:rPr lang="en-GB" sz="1000" dirty="0" err="1"/>
              <a:t>duda</a:t>
            </a:r>
            <a:r>
              <a:rPr lang="en-GB" sz="1000" dirty="0"/>
              <a:t>, </a:t>
            </a:r>
            <a:r>
              <a:rPr lang="en-GB" sz="1000" dirty="0" err="1"/>
              <a:t>buscar</a:t>
            </a:r>
            <a:r>
              <a:rPr lang="en-GB" sz="1000" dirty="0"/>
              <a:t> el </a:t>
            </a:r>
            <a:r>
              <a:rPr lang="en-GB" sz="1000" dirty="0" err="1"/>
              <a:t>consejo</a:t>
            </a:r>
            <a:r>
              <a:rPr lang="en-GB" sz="1000" dirty="0"/>
              <a:t> del Supervisor. </a:t>
            </a:r>
          </a:p>
          <a:p>
            <a:pPr marL="171946" indent="-171946">
              <a:lnSpc>
                <a:spcPct val="90000"/>
              </a:lnSpc>
              <a:buFont typeface="Arial" pitchFamily="34" charset="0"/>
              <a:buChar char="•"/>
              <a:defRPr/>
            </a:pPr>
            <a:endParaRPr lang="en-GB" sz="1000" dirty="0"/>
          </a:p>
          <a:p>
            <a:pPr>
              <a:lnSpc>
                <a:spcPct val="90000"/>
              </a:lnSpc>
              <a:defRPr/>
            </a:pPr>
            <a:r>
              <a:rPr lang="en-GB" sz="1000" b="1" dirty="0"/>
              <a:t>Nota para el </a:t>
            </a:r>
            <a:r>
              <a:rPr lang="en-GB" sz="1000" b="1" dirty="0" err="1"/>
              <a:t>líder</a:t>
            </a:r>
            <a:r>
              <a:rPr lang="en-GB" sz="1000" b="1" dirty="0"/>
              <a:t> del taller:</a:t>
            </a:r>
            <a:r>
              <a:rPr lang="en-GB" sz="1000" dirty="0"/>
              <a:t> </a:t>
            </a:r>
          </a:p>
          <a:p>
            <a:pPr>
              <a:lnSpc>
                <a:spcPct val="90000"/>
              </a:lnSpc>
              <a:defRPr/>
            </a:pPr>
            <a:r>
              <a:rPr lang="en-GB" sz="1000" dirty="0"/>
              <a:t>La </a:t>
            </a:r>
            <a:r>
              <a:rPr lang="en-GB" sz="1000" dirty="0" err="1"/>
              <a:t>siguiente</a:t>
            </a:r>
            <a:r>
              <a:rPr lang="en-GB" sz="1000" dirty="0"/>
              <a:t> </a:t>
            </a:r>
            <a:r>
              <a:rPr lang="en-GB" sz="1000" dirty="0" err="1"/>
              <a:t>diapositiva</a:t>
            </a:r>
            <a:r>
              <a:rPr lang="en-GB" sz="1000" dirty="0"/>
              <a:t> PP22 </a:t>
            </a:r>
            <a:r>
              <a:rPr lang="en-GB" sz="1000" dirty="0" err="1"/>
              <a:t>muestra</a:t>
            </a:r>
            <a:r>
              <a:rPr lang="en-GB" sz="1000" dirty="0"/>
              <a:t> </a:t>
            </a:r>
            <a:r>
              <a:rPr lang="en-GB" sz="1000" dirty="0" err="1"/>
              <a:t>como</a:t>
            </a:r>
            <a:r>
              <a:rPr lang="en-GB" sz="1000" dirty="0"/>
              <a:t> las directrices de </a:t>
            </a:r>
            <a:r>
              <a:rPr lang="en-GB" sz="1000" dirty="0" err="1"/>
              <a:t>diálogo</a:t>
            </a:r>
            <a:r>
              <a:rPr lang="en-GB" sz="1000" dirty="0"/>
              <a:t> son </a:t>
            </a:r>
            <a:r>
              <a:rPr lang="en-GB" sz="1000" dirty="0" err="1"/>
              <a:t>aplicadas</a:t>
            </a:r>
            <a:r>
              <a:rPr lang="en-GB" sz="1000" dirty="0"/>
              <a:t> </a:t>
            </a:r>
            <a:r>
              <a:rPr lang="en-GB" sz="1000" dirty="0" err="1"/>
              <a:t>en</a:t>
            </a:r>
            <a:r>
              <a:rPr lang="en-GB" sz="1000" dirty="0"/>
              <a:t> los dos </a:t>
            </a:r>
            <a:r>
              <a:rPr lang="en-GB" sz="1000" dirty="0" err="1"/>
              <a:t>sentidos</a:t>
            </a:r>
            <a:r>
              <a:rPr lang="en-GB" sz="1000" dirty="0"/>
              <a:t>. </a:t>
            </a:r>
          </a:p>
          <a:p>
            <a:pPr eaLnBrk="1" hangingPunct="1">
              <a:spcBef>
                <a:spcPct val="0"/>
              </a:spcBef>
              <a:defRPr/>
            </a:pPr>
            <a:endParaRPr lang="es-ES_tradnl" sz="1000" b="1" u="sng" dirty="0"/>
          </a:p>
        </p:txBody>
      </p:sp>
    </p:spTree>
    <p:extLst>
      <p:ext uri="{BB962C8B-B14F-4D97-AF65-F5344CB8AC3E}">
        <p14:creationId xmlns:p14="http://schemas.microsoft.com/office/powerpoint/2010/main" val="4174575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044C390-321E-453A-88DA-C1CCCFC471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7A28E9B7-D95F-42C6-8445-04E54842E4F3}"/>
              </a:ext>
            </a:extLst>
          </p:cNvPr>
          <p:cNvSpPr>
            <a:spLocks noGrp="1" noChangeArrowheads="1"/>
          </p:cNvSpPr>
          <p:nvPr>
            <p:ph type="body" idx="1"/>
          </p:nvPr>
        </p:nvSpPr>
        <p:spPr bwMode="auto">
          <a:xfrm>
            <a:off x="381000" y="4748213"/>
            <a:ext cx="6180138" cy="5105400"/>
          </a:xfrm>
        </p:spPr>
        <p:txBody>
          <a:bodyPr>
            <a:normAutofit/>
          </a:bodyPr>
          <a:lstStyle/>
          <a:p>
            <a:pPr>
              <a:lnSpc>
                <a:spcPct val="90000"/>
              </a:lnSpc>
              <a:defRPr/>
            </a:pPr>
            <a:r>
              <a:rPr lang="en-GB" sz="1000" b="1" dirty="0" err="1"/>
              <a:t>Aplicando</a:t>
            </a:r>
            <a:r>
              <a:rPr lang="en-GB" sz="1000" b="1" dirty="0"/>
              <a:t> la </a:t>
            </a:r>
            <a:r>
              <a:rPr lang="en-GB" sz="1000" b="1" dirty="0" err="1"/>
              <a:t>técnica</a:t>
            </a:r>
            <a:r>
              <a:rPr lang="en-GB" sz="1000" b="1" dirty="0"/>
              <a:t> R.I.S.E. – PP22</a:t>
            </a:r>
          </a:p>
          <a:p>
            <a:pPr>
              <a:lnSpc>
                <a:spcPct val="90000"/>
              </a:lnSpc>
              <a:defRPr/>
            </a:pPr>
            <a:endParaRPr lang="en-GB" sz="1000" b="1" dirty="0"/>
          </a:p>
          <a:p>
            <a:pPr>
              <a:lnSpc>
                <a:spcPct val="90000"/>
              </a:lnSpc>
              <a:defRPr/>
            </a:pPr>
            <a:r>
              <a:rPr lang="en-GB" sz="1000" dirty="0"/>
              <a:t>La </a:t>
            </a:r>
            <a:r>
              <a:rPr lang="en-GB" sz="1000" dirty="0" err="1"/>
              <a:t>técnica</a:t>
            </a:r>
            <a:r>
              <a:rPr lang="en-GB" sz="1000" dirty="0"/>
              <a:t> R.I.S.E.  es una </a:t>
            </a:r>
            <a:r>
              <a:rPr lang="en-GB" sz="1000" dirty="0" err="1"/>
              <a:t>herramienta</a:t>
            </a:r>
            <a:r>
              <a:rPr lang="en-GB" sz="1000" dirty="0"/>
              <a:t> </a:t>
            </a:r>
            <a:r>
              <a:rPr lang="en-GB" sz="1000" dirty="0" err="1"/>
              <a:t>útil</a:t>
            </a:r>
            <a:r>
              <a:rPr lang="en-GB" sz="1000" dirty="0"/>
              <a:t> de </a:t>
            </a:r>
            <a:r>
              <a:rPr lang="en-GB" sz="1000" dirty="0" err="1"/>
              <a:t>comunicación</a:t>
            </a:r>
            <a:r>
              <a:rPr lang="en-GB" sz="1000" dirty="0"/>
              <a:t> que </a:t>
            </a:r>
            <a:r>
              <a:rPr lang="en-GB" sz="1000" dirty="0" err="1"/>
              <a:t>puede</a:t>
            </a:r>
            <a:r>
              <a:rPr lang="en-GB" sz="1000" dirty="0"/>
              <a:t> ser </a:t>
            </a:r>
            <a:r>
              <a:rPr lang="en-GB" sz="1000" dirty="0" err="1"/>
              <a:t>utilizada</a:t>
            </a:r>
            <a:r>
              <a:rPr lang="en-GB" sz="1000" dirty="0"/>
              <a:t> para </a:t>
            </a:r>
            <a:r>
              <a:rPr lang="en-GB" sz="1000" dirty="0" err="1"/>
              <a:t>conseguir</a:t>
            </a:r>
            <a:r>
              <a:rPr lang="en-GB" sz="1000" dirty="0"/>
              <a:t> una </a:t>
            </a:r>
            <a:r>
              <a:rPr lang="en-GB" sz="1000" dirty="0" err="1"/>
              <a:t>solución</a:t>
            </a:r>
            <a:r>
              <a:rPr lang="en-GB" sz="1000" dirty="0"/>
              <a:t> con la que </a:t>
            </a:r>
            <a:r>
              <a:rPr lang="en-GB" sz="1000" dirty="0" err="1"/>
              <a:t>ambas</a:t>
            </a:r>
            <a:r>
              <a:rPr lang="en-GB" sz="1000" dirty="0"/>
              <a:t> </a:t>
            </a:r>
            <a:r>
              <a:rPr lang="en-GB" sz="1000" dirty="0" err="1"/>
              <a:t>partes</a:t>
            </a:r>
            <a:r>
              <a:rPr lang="en-GB" sz="1000" dirty="0"/>
              <a:t> </a:t>
            </a:r>
            <a:r>
              <a:rPr lang="en-GB" sz="1000" dirty="0" err="1"/>
              <a:t>salgan</a:t>
            </a:r>
            <a:r>
              <a:rPr lang="en-GB" sz="1000" dirty="0"/>
              <a:t> </a:t>
            </a:r>
            <a:r>
              <a:rPr lang="en-GB" sz="1000" dirty="0" err="1"/>
              <a:t>ganando</a:t>
            </a:r>
            <a:r>
              <a:rPr lang="en-GB" sz="1000" dirty="0"/>
              <a:t>.</a:t>
            </a:r>
          </a:p>
          <a:p>
            <a:pPr>
              <a:lnSpc>
                <a:spcPct val="90000"/>
              </a:lnSpc>
              <a:defRPr/>
            </a:pPr>
            <a:endParaRPr lang="en-GB" sz="1000" dirty="0"/>
          </a:p>
          <a:p>
            <a:pPr marL="171946" indent="-171946">
              <a:lnSpc>
                <a:spcPct val="90000"/>
              </a:lnSpc>
              <a:buFont typeface="Arial" pitchFamily="34" charset="0"/>
              <a:buChar char="•"/>
              <a:defRPr/>
            </a:pPr>
            <a:r>
              <a:rPr lang="en-GB" sz="1000" b="1" dirty="0" err="1"/>
              <a:t>Reconocer</a:t>
            </a:r>
            <a:r>
              <a:rPr lang="en-GB" sz="1000" b="1" dirty="0"/>
              <a:t> la </a:t>
            </a:r>
            <a:r>
              <a:rPr lang="en-GB" sz="1000" b="1" dirty="0" err="1"/>
              <a:t>situación</a:t>
            </a:r>
            <a:r>
              <a:rPr lang="en-GB" sz="1000" dirty="0"/>
              <a:t>: Como </a:t>
            </a:r>
            <a:r>
              <a:rPr lang="en-GB" sz="1000" dirty="0" err="1"/>
              <a:t>ya</a:t>
            </a:r>
            <a:r>
              <a:rPr lang="en-GB" sz="1000" dirty="0"/>
              <a:t> se ha </a:t>
            </a:r>
            <a:r>
              <a:rPr lang="en-GB" sz="1000" dirty="0" err="1"/>
              <a:t>descrito</a:t>
            </a:r>
            <a:r>
              <a:rPr lang="en-GB" sz="1000" dirty="0"/>
              <a:t> </a:t>
            </a:r>
            <a:r>
              <a:rPr lang="en-GB" sz="1000" dirty="0" err="1"/>
              <a:t>en</a:t>
            </a:r>
            <a:r>
              <a:rPr lang="en-GB" sz="1000" dirty="0"/>
              <a:t> los </a:t>
            </a:r>
            <a:r>
              <a:rPr lang="en-GB" sz="1000" dirty="0" err="1"/>
              <a:t>ejemplos</a:t>
            </a:r>
            <a:r>
              <a:rPr lang="en-GB" sz="1000" dirty="0"/>
              <a:t> </a:t>
            </a:r>
            <a:r>
              <a:rPr lang="en-GB" sz="1000" dirty="0" err="1"/>
              <a:t>sobre</a:t>
            </a:r>
            <a:r>
              <a:rPr lang="en-GB" sz="1000" dirty="0"/>
              <a:t> los </a:t>
            </a:r>
            <a:r>
              <a:rPr lang="en-GB" sz="1000" dirty="0" err="1"/>
              <a:t>conflictos</a:t>
            </a:r>
            <a:r>
              <a:rPr lang="en-GB" sz="1000" dirty="0"/>
              <a:t> </a:t>
            </a:r>
            <a:r>
              <a:rPr lang="en-GB" sz="1000" dirty="0" err="1"/>
              <a:t>en</a:t>
            </a:r>
            <a:r>
              <a:rPr lang="en-GB" sz="1000" dirty="0"/>
              <a:t> la </a:t>
            </a:r>
            <a:r>
              <a:rPr lang="en-GB" sz="1000" dirty="0" err="1"/>
              <a:t>relación</a:t>
            </a:r>
            <a:r>
              <a:rPr lang="en-GB" sz="1000" dirty="0"/>
              <a:t> de </a:t>
            </a:r>
            <a:r>
              <a:rPr lang="en-GB" sz="1000" dirty="0" err="1"/>
              <a:t>mentoría</a:t>
            </a:r>
            <a:r>
              <a:rPr lang="en-GB" sz="1000" dirty="0"/>
              <a:t>,, </a:t>
            </a:r>
            <a:r>
              <a:rPr lang="en-GB" sz="1000" dirty="0" err="1"/>
              <a:t>ciertas</a:t>
            </a:r>
            <a:r>
              <a:rPr lang="en-GB" sz="1000" dirty="0"/>
              <a:t> </a:t>
            </a:r>
            <a:r>
              <a:rPr lang="en-GB" sz="1000" dirty="0" err="1"/>
              <a:t>situaciones</a:t>
            </a:r>
            <a:r>
              <a:rPr lang="en-GB" sz="1000" dirty="0"/>
              <a:t> </a:t>
            </a:r>
            <a:r>
              <a:rPr lang="en-GB" sz="1000" dirty="0" err="1"/>
              <a:t>necesitarán</a:t>
            </a:r>
            <a:r>
              <a:rPr lang="en-GB" sz="1000" dirty="0"/>
              <a:t> </a:t>
            </a:r>
            <a:r>
              <a:rPr lang="en-GB" sz="1000" dirty="0" err="1"/>
              <a:t>reconducirse</a:t>
            </a:r>
            <a:r>
              <a:rPr lang="en-GB" sz="1000" dirty="0"/>
              <a:t>, o de </a:t>
            </a:r>
            <a:r>
              <a:rPr lang="en-GB" sz="1000" dirty="0" err="1"/>
              <a:t>otro</a:t>
            </a:r>
            <a:r>
              <a:rPr lang="en-GB" sz="1000" dirty="0"/>
              <a:t> modo se </a:t>
            </a:r>
            <a:r>
              <a:rPr lang="en-GB" sz="1000" dirty="0" err="1"/>
              <a:t>generará</a:t>
            </a:r>
            <a:r>
              <a:rPr lang="en-GB" sz="1000" dirty="0"/>
              <a:t>  un </a:t>
            </a:r>
            <a:r>
              <a:rPr lang="en-GB" sz="1000" dirty="0" err="1"/>
              <a:t>daño</a:t>
            </a:r>
            <a:r>
              <a:rPr lang="en-GB" sz="1000" dirty="0"/>
              <a:t> </a:t>
            </a:r>
            <a:r>
              <a:rPr lang="en-GB" sz="1000" dirty="0" err="1"/>
              <a:t>permanente</a:t>
            </a:r>
            <a:r>
              <a:rPr lang="en-GB" sz="1000" dirty="0"/>
              <a:t> </a:t>
            </a:r>
            <a:r>
              <a:rPr lang="en-GB" sz="1000" dirty="0" err="1"/>
              <a:t>en</a:t>
            </a:r>
            <a:r>
              <a:rPr lang="en-GB" sz="1000" dirty="0"/>
              <a:t> la </a:t>
            </a:r>
            <a:r>
              <a:rPr lang="en-GB" sz="1000" dirty="0" err="1"/>
              <a:t>relación</a:t>
            </a:r>
            <a:r>
              <a:rPr lang="en-GB" sz="1000" dirty="0"/>
              <a:t> .</a:t>
            </a:r>
          </a:p>
          <a:p>
            <a:pPr marL="171946" indent="-171946">
              <a:lnSpc>
                <a:spcPct val="90000"/>
              </a:lnSpc>
              <a:buFont typeface="Arial" pitchFamily="34" charset="0"/>
              <a:buChar char="•"/>
              <a:defRPr/>
            </a:pPr>
            <a:endParaRPr lang="en-GB" sz="1000" dirty="0"/>
          </a:p>
          <a:p>
            <a:pPr marL="171946" indent="-171946">
              <a:lnSpc>
                <a:spcPct val="90000"/>
              </a:lnSpc>
              <a:buFont typeface="Arial" pitchFamily="34" charset="0"/>
              <a:buChar char="•"/>
              <a:defRPr/>
            </a:pPr>
            <a:r>
              <a:rPr lang="en-GB" sz="1000" b="1" dirty="0" err="1"/>
              <a:t>Considerar</a:t>
            </a:r>
            <a:r>
              <a:rPr lang="en-GB" sz="1000" b="1" dirty="0"/>
              <a:t> el </a:t>
            </a:r>
            <a:r>
              <a:rPr lang="en-GB" sz="1000" b="1" dirty="0" err="1"/>
              <a:t>Impacto</a:t>
            </a:r>
            <a:r>
              <a:rPr lang="en-GB" sz="1000" dirty="0"/>
              <a:t>: Una </a:t>
            </a:r>
            <a:r>
              <a:rPr lang="en-GB" sz="1000" dirty="0" err="1"/>
              <a:t>relación</a:t>
            </a:r>
            <a:r>
              <a:rPr lang="en-GB" sz="1000" dirty="0"/>
              <a:t> de </a:t>
            </a:r>
            <a:r>
              <a:rPr lang="en-GB" sz="1000" dirty="0" err="1"/>
              <a:t>mentoría</a:t>
            </a:r>
            <a:r>
              <a:rPr lang="en-GB" sz="1000" dirty="0"/>
              <a:t> que </a:t>
            </a:r>
            <a:r>
              <a:rPr lang="en-GB" sz="1000" dirty="0" err="1"/>
              <a:t>está</a:t>
            </a:r>
            <a:r>
              <a:rPr lang="en-GB" sz="1000" dirty="0"/>
              <a:t> </a:t>
            </a:r>
            <a:r>
              <a:rPr lang="en-GB" sz="1000" dirty="0" err="1"/>
              <a:t>fracasando</a:t>
            </a:r>
            <a:r>
              <a:rPr lang="en-GB" sz="1000" dirty="0"/>
              <a:t> </a:t>
            </a:r>
            <a:r>
              <a:rPr lang="en-GB" sz="1000" dirty="0" err="1"/>
              <a:t>reducirá</a:t>
            </a:r>
            <a:r>
              <a:rPr lang="en-GB" sz="1000" dirty="0"/>
              <a:t> el </a:t>
            </a:r>
            <a:r>
              <a:rPr lang="en-GB" sz="1000" dirty="0" err="1"/>
              <a:t>nivel</a:t>
            </a:r>
            <a:r>
              <a:rPr lang="en-GB" sz="1000" dirty="0"/>
              <a:t> de </a:t>
            </a:r>
            <a:r>
              <a:rPr lang="en-GB" sz="1000" dirty="0" err="1"/>
              <a:t>soporte</a:t>
            </a:r>
            <a:r>
              <a:rPr lang="en-GB" sz="1000" dirty="0"/>
              <a:t> que el </a:t>
            </a:r>
            <a:r>
              <a:rPr lang="en-GB" sz="1000" dirty="0" err="1"/>
              <a:t>emprendedor</a:t>
            </a:r>
            <a:r>
              <a:rPr lang="en-GB" sz="1000" dirty="0"/>
              <a:t> </a:t>
            </a:r>
            <a:r>
              <a:rPr lang="en-GB" sz="1000" dirty="0" err="1"/>
              <a:t>recibe</a:t>
            </a:r>
            <a:r>
              <a:rPr lang="en-GB" sz="1000" dirty="0"/>
              <a:t> </a:t>
            </a:r>
            <a:r>
              <a:rPr lang="en-GB" sz="1000" dirty="0" err="1"/>
              <a:t>en</a:t>
            </a:r>
            <a:r>
              <a:rPr lang="en-GB" sz="1000" dirty="0"/>
              <a:t> el </a:t>
            </a:r>
            <a:r>
              <a:rPr lang="en-GB" sz="1000" dirty="0" err="1"/>
              <a:t>momento</a:t>
            </a:r>
            <a:r>
              <a:rPr lang="en-GB" sz="1000" dirty="0"/>
              <a:t> </a:t>
            </a:r>
            <a:r>
              <a:rPr lang="en-GB" sz="1000" dirty="0" err="1"/>
              <a:t>en</a:t>
            </a:r>
            <a:r>
              <a:rPr lang="en-GB" sz="1000" dirty="0"/>
              <a:t> el que </a:t>
            </a:r>
            <a:r>
              <a:rPr lang="en-GB" sz="1000" dirty="0" err="1"/>
              <a:t>más</a:t>
            </a:r>
            <a:r>
              <a:rPr lang="en-GB" sz="1000" dirty="0"/>
              <a:t> lo </a:t>
            </a:r>
            <a:r>
              <a:rPr lang="en-GB" sz="1000" dirty="0" err="1"/>
              <a:t>necesite</a:t>
            </a:r>
            <a:r>
              <a:rPr lang="en-GB" sz="1000" dirty="0"/>
              <a:t>. </a:t>
            </a:r>
          </a:p>
          <a:p>
            <a:pPr>
              <a:lnSpc>
                <a:spcPct val="90000"/>
              </a:lnSpc>
              <a:defRPr/>
            </a:pPr>
            <a:endParaRPr lang="en-GB" sz="1000" dirty="0"/>
          </a:p>
          <a:p>
            <a:pPr marL="171946" indent="-171946">
              <a:lnSpc>
                <a:spcPct val="90000"/>
              </a:lnSpc>
              <a:buFont typeface="Arial" pitchFamily="34" charset="0"/>
              <a:buChar char="•"/>
              <a:defRPr/>
            </a:pPr>
            <a:r>
              <a:rPr lang="en-GB" sz="1000" b="1" dirty="0" err="1"/>
              <a:t>Buscar</a:t>
            </a:r>
            <a:r>
              <a:rPr lang="en-GB" sz="1000" b="1" dirty="0"/>
              <a:t> una </a:t>
            </a:r>
            <a:r>
              <a:rPr lang="en-GB" sz="1000" b="1" dirty="0" err="1"/>
              <a:t>Solución</a:t>
            </a:r>
            <a:r>
              <a:rPr lang="en-GB" sz="1000" b="1" dirty="0"/>
              <a:t> </a:t>
            </a:r>
            <a:r>
              <a:rPr lang="en-GB" sz="1000" b="1" dirty="0" err="1"/>
              <a:t>recíproca</a:t>
            </a:r>
            <a:r>
              <a:rPr lang="en-GB" sz="1000" b="1" dirty="0"/>
              <a:t>:</a:t>
            </a:r>
            <a:r>
              <a:rPr lang="en-GB" sz="1000" dirty="0"/>
              <a:t> Es </a:t>
            </a:r>
            <a:r>
              <a:rPr lang="en-GB" sz="1000" dirty="0" err="1"/>
              <a:t>más</a:t>
            </a:r>
            <a:r>
              <a:rPr lang="en-GB" sz="1000" dirty="0"/>
              <a:t> </a:t>
            </a:r>
            <a:r>
              <a:rPr lang="en-GB" sz="1000" dirty="0" err="1"/>
              <a:t>favorable</a:t>
            </a:r>
            <a:r>
              <a:rPr lang="en-GB" sz="1000" dirty="0"/>
              <a:t>  </a:t>
            </a:r>
            <a:r>
              <a:rPr lang="en-GB" sz="1000" dirty="0" err="1"/>
              <a:t>involucrar</a:t>
            </a:r>
            <a:r>
              <a:rPr lang="en-GB" sz="1000" dirty="0"/>
              <a:t> al mentor y </a:t>
            </a:r>
            <a:r>
              <a:rPr lang="en-GB" sz="1000" dirty="0" err="1"/>
              <a:t>buscar</a:t>
            </a:r>
            <a:r>
              <a:rPr lang="en-GB" sz="1000" dirty="0"/>
              <a:t> un </a:t>
            </a:r>
            <a:r>
              <a:rPr lang="en-GB" sz="1000" dirty="0" err="1"/>
              <a:t>resultado</a:t>
            </a:r>
            <a:r>
              <a:rPr lang="en-GB" sz="1000" dirty="0"/>
              <a:t> </a:t>
            </a:r>
            <a:r>
              <a:rPr lang="en-GB" sz="1000" dirty="0" err="1"/>
              <a:t>en</a:t>
            </a:r>
            <a:r>
              <a:rPr lang="en-GB" sz="1000" dirty="0"/>
              <a:t> el que </a:t>
            </a:r>
            <a:r>
              <a:rPr lang="en-GB" sz="1000" dirty="0" err="1"/>
              <a:t>todos</a:t>
            </a:r>
            <a:r>
              <a:rPr lang="en-GB" sz="1000" dirty="0"/>
              <a:t> </a:t>
            </a:r>
            <a:r>
              <a:rPr lang="en-GB" sz="1000" dirty="0" err="1"/>
              <a:t>salgan</a:t>
            </a:r>
            <a:r>
              <a:rPr lang="en-GB" sz="1000" dirty="0"/>
              <a:t> </a:t>
            </a:r>
            <a:r>
              <a:rPr lang="en-GB" sz="1000" dirty="0" err="1"/>
              <a:t>ganando</a:t>
            </a:r>
            <a:r>
              <a:rPr lang="en-GB" sz="1000" dirty="0"/>
              <a:t>.</a:t>
            </a:r>
          </a:p>
          <a:p>
            <a:pPr marL="171946" indent="-171946">
              <a:lnSpc>
                <a:spcPct val="90000"/>
              </a:lnSpc>
              <a:buFont typeface="Arial" pitchFamily="34" charset="0"/>
              <a:buChar char="•"/>
              <a:defRPr/>
            </a:pPr>
            <a:endParaRPr lang="en-GB" sz="1000" b="1" dirty="0"/>
          </a:p>
          <a:p>
            <a:pPr marL="171946" indent="-171946">
              <a:lnSpc>
                <a:spcPct val="90000"/>
              </a:lnSpc>
              <a:buFont typeface="Arial" pitchFamily="34" charset="0"/>
              <a:buChar char="•"/>
              <a:defRPr/>
            </a:pPr>
            <a:r>
              <a:rPr lang="en-GB" sz="1000" b="1" dirty="0" err="1"/>
              <a:t>Finalizar</a:t>
            </a:r>
            <a:r>
              <a:rPr lang="en-GB" sz="1000" b="1" dirty="0"/>
              <a:t> y </a:t>
            </a:r>
            <a:r>
              <a:rPr lang="en-GB" sz="1000" b="1" dirty="0" err="1"/>
              <a:t>continuar</a:t>
            </a:r>
            <a:r>
              <a:rPr lang="en-GB" sz="1000" dirty="0"/>
              <a:t>: </a:t>
            </a:r>
            <a:r>
              <a:rPr lang="en-GB" sz="1000" dirty="0" err="1"/>
              <a:t>Cuando</a:t>
            </a:r>
            <a:r>
              <a:rPr lang="en-GB" sz="1000" dirty="0"/>
              <a:t> se ha </a:t>
            </a:r>
            <a:r>
              <a:rPr lang="en-GB" sz="1000" dirty="0" err="1"/>
              <a:t>llegado</a:t>
            </a:r>
            <a:r>
              <a:rPr lang="en-GB" sz="1000" dirty="0"/>
              <a:t> a un </a:t>
            </a:r>
            <a:r>
              <a:rPr lang="en-GB" sz="1000" dirty="0" err="1"/>
              <a:t>acuerdo</a:t>
            </a:r>
            <a:r>
              <a:rPr lang="en-GB" sz="1000" dirty="0"/>
              <a:t>, </a:t>
            </a:r>
            <a:r>
              <a:rPr lang="en-GB" sz="1000" dirty="0" err="1"/>
              <a:t>dar</a:t>
            </a:r>
            <a:r>
              <a:rPr lang="en-GB" sz="1000" dirty="0"/>
              <a:t> las gracias al mentor y </a:t>
            </a:r>
            <a:r>
              <a:rPr lang="en-GB" sz="1000" dirty="0" err="1"/>
              <a:t>continuar</a:t>
            </a:r>
            <a:r>
              <a:rPr lang="en-GB" sz="1000" dirty="0"/>
              <a:t>. </a:t>
            </a:r>
          </a:p>
          <a:p>
            <a:pPr eaLnBrk="1" hangingPunct="1">
              <a:spcBef>
                <a:spcPct val="0"/>
              </a:spcBef>
              <a:defRPr/>
            </a:pPr>
            <a:endParaRPr lang="es-ES_tradnl" sz="1000" b="1" u="sng" dirty="0"/>
          </a:p>
        </p:txBody>
      </p:sp>
    </p:spTree>
    <p:extLst>
      <p:ext uri="{BB962C8B-B14F-4D97-AF65-F5344CB8AC3E}">
        <p14:creationId xmlns:p14="http://schemas.microsoft.com/office/powerpoint/2010/main" val="3473808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27013" indent="-227013" eaLnBrk="1" hangingPunct="1">
              <a:spcBef>
                <a:spcPct val="0"/>
              </a:spcBef>
            </a:pPr>
            <a:r>
              <a:rPr lang="en-US" altLang="pt-BR" sz="1800" b="1" dirty="0"/>
              <a:t>Etapa 3: </a:t>
            </a:r>
            <a:r>
              <a:rPr lang="en-US" altLang="pt-BR" sz="1800" b="1" dirty="0" err="1"/>
              <a:t>Finalizar</a:t>
            </a:r>
            <a:r>
              <a:rPr lang="en-US" altLang="pt-BR" sz="1800" b="1" dirty="0"/>
              <a:t> la </a:t>
            </a:r>
            <a:r>
              <a:rPr lang="en-US" altLang="pt-BR" sz="1800" b="1" dirty="0" err="1"/>
              <a:t>relación</a:t>
            </a:r>
            <a:r>
              <a:rPr lang="en-US" altLang="ja-JP" sz="1800" b="1" dirty="0"/>
              <a:t>– PP24</a:t>
            </a:r>
            <a:endParaRPr lang="en-GB" altLang="ja-JP" sz="1800" dirty="0"/>
          </a:p>
          <a:p>
            <a:pPr marL="227013" indent="-227013" eaLnBrk="1" hangingPunct="1">
              <a:spcBef>
                <a:spcPct val="0"/>
              </a:spcBef>
            </a:pPr>
            <a:r>
              <a:rPr lang="en-US" altLang="pt-BR" sz="1800" dirty="0"/>
              <a:t> </a:t>
            </a:r>
            <a:endParaRPr lang="en-GB" altLang="pt-BR" sz="1800" dirty="0"/>
          </a:p>
          <a:p>
            <a:pPr marL="227013" indent="-227013" eaLnBrk="1" hangingPunct="1">
              <a:spcBef>
                <a:spcPct val="0"/>
              </a:spcBef>
            </a:pPr>
            <a:r>
              <a:rPr lang="en-US" altLang="pt-BR" sz="1800" dirty="0" err="1"/>
              <a:t>Esta</a:t>
            </a:r>
            <a:r>
              <a:rPr lang="en-US" altLang="pt-BR" sz="1800" dirty="0"/>
              <a:t> </a:t>
            </a:r>
            <a:r>
              <a:rPr lang="en-US" altLang="pt-BR" sz="1800" dirty="0" err="1"/>
              <a:t>etapa</a:t>
            </a:r>
            <a:r>
              <a:rPr lang="en-US" altLang="pt-BR" sz="1800" dirty="0"/>
              <a:t> de la </a:t>
            </a:r>
            <a:r>
              <a:rPr lang="en-US" altLang="pt-BR" sz="1800" dirty="0" err="1"/>
              <a:t>relación</a:t>
            </a:r>
            <a:r>
              <a:rPr lang="en-US" altLang="pt-BR" sz="1800" dirty="0"/>
              <a:t> de </a:t>
            </a:r>
            <a:r>
              <a:rPr lang="en-US" altLang="pt-BR" sz="1800" dirty="0" err="1"/>
              <a:t>mentoría</a:t>
            </a:r>
            <a:r>
              <a:rPr lang="en-US" altLang="pt-BR" sz="1800" dirty="0"/>
              <a:t> es </a:t>
            </a:r>
            <a:r>
              <a:rPr lang="en-US" altLang="pt-BR" sz="1800" dirty="0" err="1"/>
              <a:t>importante</a:t>
            </a:r>
            <a:r>
              <a:rPr lang="en-US" altLang="pt-BR" sz="1800" dirty="0"/>
              <a:t> para </a:t>
            </a:r>
            <a:r>
              <a:rPr lang="en-US" altLang="pt-BR" sz="1800" dirty="0" err="1"/>
              <a:t>construir</a:t>
            </a:r>
            <a:r>
              <a:rPr lang="en-US" altLang="pt-BR" sz="1800" dirty="0"/>
              <a:t> un </a:t>
            </a:r>
            <a:r>
              <a:rPr lang="en-US" altLang="pt-BR" sz="1800" dirty="0" err="1"/>
              <a:t>marco</a:t>
            </a:r>
            <a:r>
              <a:rPr lang="en-US" altLang="pt-BR" sz="1800" dirty="0"/>
              <a:t> </a:t>
            </a:r>
            <a:r>
              <a:rPr lang="en-US" altLang="pt-BR" sz="1800" dirty="0" err="1"/>
              <a:t>adecuado</a:t>
            </a:r>
            <a:r>
              <a:rPr lang="en-US" altLang="pt-BR" sz="1800" dirty="0"/>
              <a:t> que </a:t>
            </a:r>
            <a:r>
              <a:rPr lang="en-US" altLang="pt-BR" sz="1800" dirty="0" err="1"/>
              <a:t>ayude</a:t>
            </a:r>
            <a:r>
              <a:rPr lang="en-US" altLang="pt-BR" sz="1800" dirty="0"/>
              <a:t> a las dos </a:t>
            </a:r>
            <a:r>
              <a:rPr lang="en-US" altLang="pt-BR" sz="1800" dirty="0" err="1"/>
              <a:t>partes</a:t>
            </a:r>
            <a:r>
              <a:rPr lang="en-US" altLang="pt-BR" sz="1800" dirty="0"/>
              <a:t> a </a:t>
            </a:r>
            <a:r>
              <a:rPr lang="en-US" altLang="pt-BR" sz="1800" dirty="0" err="1"/>
              <a:t>llevar</a:t>
            </a:r>
            <a:r>
              <a:rPr lang="en-US" altLang="pt-BR" sz="1800" dirty="0"/>
              <a:t> la </a:t>
            </a:r>
            <a:r>
              <a:rPr lang="en-US" altLang="pt-BR" sz="1800" dirty="0" err="1"/>
              <a:t>relación</a:t>
            </a:r>
            <a:r>
              <a:rPr lang="en-US" altLang="pt-BR" sz="1800" dirty="0"/>
              <a:t> a </a:t>
            </a:r>
            <a:r>
              <a:rPr lang="en-US" altLang="pt-BR" sz="1800" dirty="0" err="1"/>
              <a:t>su</a:t>
            </a:r>
            <a:r>
              <a:rPr lang="en-US" altLang="pt-BR" sz="1800" dirty="0"/>
              <a:t> final.  Seis </a:t>
            </a:r>
            <a:r>
              <a:rPr lang="en-US" altLang="pt-BR" sz="1800" dirty="0" err="1"/>
              <a:t>meses</a:t>
            </a:r>
            <a:r>
              <a:rPr lang="en-US" altLang="pt-BR" sz="1800" dirty="0"/>
              <a:t> antes del </a:t>
            </a:r>
            <a:r>
              <a:rPr lang="en-US" altLang="pt-BR" sz="1800" dirty="0" err="1"/>
              <a:t>cumplimiento</a:t>
            </a:r>
            <a:r>
              <a:rPr lang="en-US" altLang="pt-BR" sz="1800" dirty="0"/>
              <a:t> de los 2 </a:t>
            </a:r>
            <a:r>
              <a:rPr lang="en-US" altLang="pt-BR" sz="1800" dirty="0" err="1"/>
              <a:t>años</a:t>
            </a:r>
            <a:r>
              <a:rPr lang="en-US" altLang="pt-BR" sz="1800" dirty="0"/>
              <a:t> de </a:t>
            </a:r>
            <a:r>
              <a:rPr lang="en-US" altLang="pt-BR" sz="1800" dirty="0" err="1"/>
              <a:t>mentoría</a:t>
            </a:r>
            <a:r>
              <a:rPr lang="en-US" altLang="pt-BR" sz="1800" dirty="0"/>
              <a:t> (o 3 </a:t>
            </a:r>
            <a:r>
              <a:rPr lang="en-US" altLang="pt-BR" sz="1800" dirty="0" err="1"/>
              <a:t>meses</a:t>
            </a:r>
            <a:r>
              <a:rPr lang="en-US" altLang="pt-BR" sz="1800" dirty="0"/>
              <a:t> para las </a:t>
            </a:r>
            <a:r>
              <a:rPr lang="en-US" altLang="pt-BR" sz="1800" dirty="0" err="1"/>
              <a:t>mentorías</a:t>
            </a:r>
            <a:r>
              <a:rPr lang="en-US" altLang="pt-BR" sz="1800" dirty="0"/>
              <a:t> de 1 </a:t>
            </a:r>
            <a:r>
              <a:rPr lang="en-US" altLang="pt-BR" sz="1800" dirty="0" err="1"/>
              <a:t>años</a:t>
            </a:r>
            <a:r>
              <a:rPr lang="en-US" altLang="pt-BR" sz="1800" dirty="0"/>
              <a:t>) , el </a:t>
            </a:r>
            <a:r>
              <a:rPr lang="en-US" altLang="pt-BR" sz="1800" dirty="0" err="1"/>
              <a:t>proceso</a:t>
            </a:r>
            <a:r>
              <a:rPr lang="en-US" altLang="pt-BR" sz="1800" dirty="0"/>
              <a:t> de </a:t>
            </a:r>
            <a:r>
              <a:rPr lang="en-US" altLang="pt-BR" sz="1800" dirty="0" err="1"/>
              <a:t>finalización</a:t>
            </a:r>
            <a:r>
              <a:rPr lang="en-US" altLang="pt-BR" sz="1800" dirty="0"/>
              <a:t> entre el </a:t>
            </a:r>
            <a:r>
              <a:rPr lang="en-US" altLang="pt-BR" sz="1800" dirty="0" err="1"/>
              <a:t>emprendedor</a:t>
            </a:r>
            <a:r>
              <a:rPr lang="en-US" altLang="pt-BR" sz="1800" dirty="0"/>
              <a:t> y el mentor debe ser </a:t>
            </a:r>
            <a:r>
              <a:rPr lang="en-US" altLang="pt-BR" sz="1800" dirty="0" err="1"/>
              <a:t>inciciado</a:t>
            </a:r>
            <a:r>
              <a:rPr lang="en-US" altLang="pt-BR" sz="1800" dirty="0"/>
              <a:t> para </a:t>
            </a:r>
            <a:r>
              <a:rPr lang="en-US" altLang="pt-BR" sz="1800" dirty="0" err="1"/>
              <a:t>llegar</a:t>
            </a:r>
            <a:r>
              <a:rPr lang="en-US" altLang="pt-BR" sz="1800" dirty="0"/>
              <a:t> a una </a:t>
            </a:r>
            <a:r>
              <a:rPr lang="en-US" altLang="pt-BR" sz="1800" dirty="0" err="1"/>
              <a:t>conclusión</a:t>
            </a:r>
            <a:r>
              <a:rPr lang="en-US" altLang="pt-BR" sz="1800" dirty="0"/>
              <a:t> </a:t>
            </a:r>
            <a:r>
              <a:rPr lang="en-US" altLang="pt-BR" sz="1800" dirty="0" err="1"/>
              <a:t>positiva</a:t>
            </a:r>
            <a:r>
              <a:rPr lang="en-US" altLang="pt-BR" sz="1800" dirty="0"/>
              <a:t> de la </a:t>
            </a:r>
            <a:r>
              <a:rPr lang="en-US" altLang="pt-BR" sz="1800" dirty="0" err="1"/>
              <a:t>relación</a:t>
            </a:r>
            <a:r>
              <a:rPr lang="en-US" altLang="pt-BR" sz="1800" dirty="0"/>
              <a:t> que </a:t>
            </a:r>
            <a:r>
              <a:rPr lang="en-US" altLang="pt-BR" sz="1800" dirty="0" err="1"/>
              <a:t>ayude</a:t>
            </a:r>
            <a:r>
              <a:rPr lang="en-US" altLang="pt-BR" sz="1800" dirty="0"/>
              <a:t> al </a:t>
            </a:r>
            <a:r>
              <a:rPr lang="en-US" altLang="pt-BR" sz="1800" dirty="0" err="1"/>
              <a:t>emprendedor</a:t>
            </a:r>
            <a:r>
              <a:rPr lang="en-US" altLang="pt-BR" sz="1800" dirty="0"/>
              <a:t> a </a:t>
            </a:r>
            <a:r>
              <a:rPr lang="en-US" altLang="pt-BR" sz="1800" dirty="0" err="1"/>
              <a:t>seguir</a:t>
            </a:r>
            <a:r>
              <a:rPr lang="en-US" altLang="pt-BR" sz="1800" dirty="0"/>
              <a:t> </a:t>
            </a:r>
            <a:r>
              <a:rPr lang="en-US" altLang="pt-BR" sz="1800" dirty="0" err="1"/>
              <a:t>adelante</a:t>
            </a:r>
            <a:r>
              <a:rPr lang="en-US" altLang="pt-BR" sz="1800" dirty="0"/>
              <a:t> con </a:t>
            </a:r>
            <a:r>
              <a:rPr lang="en-US" altLang="pt-BR" sz="1800" dirty="0" err="1"/>
              <a:t>éxito</a:t>
            </a:r>
            <a:r>
              <a:rPr lang="en-US" altLang="pt-BR" sz="1800" dirty="0"/>
              <a:t>. </a:t>
            </a:r>
          </a:p>
          <a:p>
            <a:pPr marL="227013" indent="-227013" eaLnBrk="1" hangingPunct="1">
              <a:spcBef>
                <a:spcPct val="0"/>
              </a:spcBef>
            </a:pPr>
            <a:endParaRPr lang="en-US" altLang="pt-BR" sz="1800" dirty="0"/>
          </a:p>
          <a:p>
            <a:pPr marL="227013" indent="-227013" eaLnBrk="1" hangingPunct="1">
              <a:spcBef>
                <a:spcPct val="0"/>
              </a:spcBef>
            </a:pPr>
            <a:r>
              <a:rPr lang="en-US" altLang="pt-BR" sz="1800" b="1" dirty="0"/>
              <a:t>Nota para el </a:t>
            </a:r>
            <a:r>
              <a:rPr lang="en-US" altLang="pt-BR" sz="1800" b="1" dirty="0" err="1"/>
              <a:t>líder</a:t>
            </a:r>
            <a:r>
              <a:rPr lang="en-US" altLang="pt-BR" sz="1800" b="1" dirty="0"/>
              <a:t> del taller:</a:t>
            </a:r>
          </a:p>
          <a:p>
            <a:pPr marL="227013" indent="-227013" eaLnBrk="1" hangingPunct="1">
              <a:spcBef>
                <a:spcPct val="0"/>
              </a:spcBef>
            </a:pPr>
            <a:r>
              <a:rPr lang="en-US" altLang="pt-BR" sz="1800" dirty="0"/>
              <a:t> </a:t>
            </a:r>
            <a:r>
              <a:rPr lang="en-US" altLang="pt-BR" sz="1800" dirty="0" err="1"/>
              <a:t>Dependiendo</a:t>
            </a:r>
            <a:r>
              <a:rPr lang="en-US" altLang="pt-BR" sz="1800" dirty="0"/>
              <a:t> de la </a:t>
            </a:r>
            <a:r>
              <a:rPr lang="en-US" altLang="pt-BR" sz="1800" dirty="0" err="1"/>
              <a:t>política</a:t>
            </a:r>
            <a:r>
              <a:rPr lang="en-US" altLang="pt-BR" sz="1800" dirty="0"/>
              <a:t> de la </a:t>
            </a:r>
            <a:r>
              <a:rPr lang="en-US" altLang="pt-BR" sz="1800" dirty="0" err="1"/>
              <a:t>organización</a:t>
            </a:r>
            <a:r>
              <a:rPr lang="en-US" altLang="pt-BR" sz="1800" dirty="0"/>
              <a:t>, los </a:t>
            </a:r>
            <a:r>
              <a:rPr lang="en-US" altLang="pt-BR" sz="1800" dirty="0" err="1"/>
              <a:t>emprendedores</a:t>
            </a:r>
            <a:r>
              <a:rPr lang="en-US" altLang="pt-BR" sz="1800" dirty="0"/>
              <a:t> </a:t>
            </a:r>
            <a:r>
              <a:rPr lang="en-US" altLang="pt-BR" sz="1800" dirty="0" err="1"/>
              <a:t>pueden</a:t>
            </a:r>
            <a:r>
              <a:rPr lang="en-US" altLang="pt-BR" sz="1800" dirty="0"/>
              <a:t> </a:t>
            </a:r>
            <a:r>
              <a:rPr lang="en-US" altLang="pt-BR" sz="1800" dirty="0" err="1"/>
              <a:t>tener</a:t>
            </a:r>
            <a:r>
              <a:rPr lang="en-US" altLang="pt-BR" sz="1800" dirty="0"/>
              <a:t> </a:t>
            </a:r>
            <a:r>
              <a:rPr lang="en-US" altLang="pt-BR" sz="1800" dirty="0" err="1"/>
              <a:t>variadas</a:t>
            </a:r>
            <a:r>
              <a:rPr lang="en-US" altLang="pt-BR" sz="1800" dirty="0"/>
              <a:t> </a:t>
            </a:r>
            <a:r>
              <a:rPr lang="en-US" altLang="pt-BR" sz="1800" dirty="0" err="1"/>
              <a:t>preguntas</a:t>
            </a:r>
            <a:r>
              <a:rPr lang="en-US" altLang="pt-BR" sz="1800" dirty="0"/>
              <a:t> </a:t>
            </a:r>
            <a:r>
              <a:rPr lang="en-US" altLang="pt-BR" sz="1800" dirty="0" err="1"/>
              <a:t>en</a:t>
            </a:r>
            <a:r>
              <a:rPr lang="en-US" altLang="pt-BR" sz="1800" dirty="0"/>
              <a:t> </a:t>
            </a:r>
            <a:r>
              <a:rPr lang="en-US" altLang="pt-BR" sz="1800" dirty="0" err="1"/>
              <a:t>relación</a:t>
            </a:r>
            <a:r>
              <a:rPr lang="en-US" altLang="pt-BR" sz="1800" dirty="0"/>
              <a:t> a </a:t>
            </a:r>
            <a:r>
              <a:rPr lang="en-US" altLang="pt-BR" sz="1800" dirty="0" err="1"/>
              <a:t>qué</a:t>
            </a:r>
            <a:r>
              <a:rPr lang="en-US" altLang="pt-BR" sz="1800" dirty="0"/>
              <a:t> </a:t>
            </a:r>
            <a:r>
              <a:rPr lang="en-US" altLang="pt-BR" sz="1800" dirty="0" err="1"/>
              <a:t>sucede</a:t>
            </a:r>
            <a:r>
              <a:rPr lang="en-US" altLang="pt-BR" sz="1800" dirty="0"/>
              <a:t> </a:t>
            </a:r>
            <a:r>
              <a:rPr lang="en-US" altLang="pt-BR" sz="1800" dirty="0" err="1"/>
              <a:t>cuando</a:t>
            </a:r>
            <a:r>
              <a:rPr lang="en-US" altLang="pt-BR" sz="1800" dirty="0"/>
              <a:t> la </a:t>
            </a:r>
            <a:r>
              <a:rPr lang="en-US" altLang="pt-BR" sz="1800" dirty="0" err="1"/>
              <a:t>relación</a:t>
            </a:r>
            <a:r>
              <a:rPr lang="en-US" altLang="pt-BR" sz="1800" dirty="0"/>
              <a:t> </a:t>
            </a:r>
            <a:r>
              <a:rPr lang="en-US" altLang="pt-BR" sz="1800" dirty="0" err="1"/>
              <a:t>llega</a:t>
            </a:r>
            <a:r>
              <a:rPr lang="en-US" altLang="pt-BR" sz="1800" dirty="0"/>
              <a:t> a </a:t>
            </a:r>
            <a:r>
              <a:rPr lang="en-US" altLang="pt-BR" sz="1800" dirty="0" err="1"/>
              <a:t>a</a:t>
            </a:r>
            <a:r>
              <a:rPr lang="en-US" altLang="pt-BR" sz="1800" dirty="0"/>
              <a:t> </a:t>
            </a:r>
            <a:r>
              <a:rPr lang="en-US" altLang="pt-BR" sz="1800" dirty="0" err="1"/>
              <a:t>su</a:t>
            </a:r>
            <a:r>
              <a:rPr lang="en-US" altLang="pt-BR" sz="1800" dirty="0"/>
              <a:t> fin. </a:t>
            </a:r>
            <a:r>
              <a:rPr lang="en-US" altLang="pt-BR" sz="1800" dirty="0" err="1"/>
              <a:t>Esté</a:t>
            </a:r>
            <a:r>
              <a:rPr lang="en-US" altLang="pt-BR" sz="1800" dirty="0"/>
              <a:t> </a:t>
            </a:r>
            <a:r>
              <a:rPr lang="en-US" altLang="pt-BR" sz="1800" dirty="0" err="1"/>
              <a:t>preparado</a:t>
            </a:r>
            <a:r>
              <a:rPr lang="en-US" altLang="pt-BR" sz="1800" dirty="0"/>
              <a:t> para </a:t>
            </a:r>
            <a:r>
              <a:rPr lang="en-US" altLang="pt-BR" sz="1800" dirty="0" err="1"/>
              <a:t>preguntas</a:t>
            </a:r>
            <a:r>
              <a:rPr lang="en-US" altLang="pt-BR" sz="1800" dirty="0"/>
              <a:t> del </a:t>
            </a:r>
            <a:r>
              <a:rPr lang="en-US" altLang="pt-BR" sz="1800" dirty="0" err="1"/>
              <a:t>tipo</a:t>
            </a:r>
            <a:r>
              <a:rPr lang="en-US" altLang="pt-BR" sz="1800" dirty="0"/>
              <a:t>:</a:t>
            </a:r>
          </a:p>
          <a:p>
            <a:pPr marL="227013" indent="-227013" eaLnBrk="1" hangingPunct="1">
              <a:spcBef>
                <a:spcPct val="0"/>
              </a:spcBef>
              <a:buFontTx/>
              <a:buChar char="-"/>
            </a:pPr>
            <a:r>
              <a:rPr lang="en-US" altLang="pt-BR" sz="1800" dirty="0"/>
              <a:t>¿La </a:t>
            </a:r>
            <a:r>
              <a:rPr lang="en-US" altLang="pt-BR" sz="1800" dirty="0" err="1"/>
              <a:t>relación</a:t>
            </a:r>
            <a:r>
              <a:rPr lang="en-US" altLang="pt-BR" sz="1800" dirty="0"/>
              <a:t> </a:t>
            </a:r>
            <a:r>
              <a:rPr lang="en-US" altLang="pt-BR" sz="1800" dirty="0" err="1"/>
              <a:t>puede</a:t>
            </a:r>
            <a:r>
              <a:rPr lang="en-US" altLang="pt-BR" sz="1800" dirty="0"/>
              <a:t> </a:t>
            </a:r>
            <a:r>
              <a:rPr lang="en-US" altLang="pt-BR" sz="1800" dirty="0" err="1"/>
              <a:t>continuar</a:t>
            </a:r>
            <a:r>
              <a:rPr lang="en-US" altLang="pt-BR" sz="1800" dirty="0"/>
              <a:t> una </a:t>
            </a:r>
            <a:r>
              <a:rPr lang="en-US" altLang="pt-BR" sz="1800" dirty="0" err="1"/>
              <a:t>vez</a:t>
            </a:r>
            <a:r>
              <a:rPr lang="en-US" altLang="pt-BR" sz="1800" dirty="0"/>
              <a:t> </a:t>
            </a:r>
            <a:r>
              <a:rPr lang="en-US" altLang="pt-BR" sz="1800" dirty="0" err="1"/>
              <a:t>pasada</a:t>
            </a:r>
            <a:r>
              <a:rPr lang="en-US" altLang="pt-BR" sz="1800" dirty="0"/>
              <a:t> la </a:t>
            </a:r>
            <a:r>
              <a:rPr lang="en-US" altLang="pt-BR" sz="1800" dirty="0" err="1"/>
              <a:t>fecha</a:t>
            </a:r>
            <a:r>
              <a:rPr lang="en-US" altLang="pt-BR" sz="1800" dirty="0"/>
              <a:t> </a:t>
            </a:r>
            <a:r>
              <a:rPr lang="en-US" altLang="pt-BR" sz="1800" dirty="0" err="1"/>
              <a:t>oficial</a:t>
            </a:r>
            <a:r>
              <a:rPr lang="en-US" altLang="pt-BR" sz="1800" dirty="0"/>
              <a:t> de </a:t>
            </a:r>
            <a:r>
              <a:rPr lang="en-US" altLang="pt-BR" sz="1800" dirty="0" err="1"/>
              <a:t>finalización</a:t>
            </a:r>
            <a:r>
              <a:rPr lang="en-US" altLang="pt-BR" sz="1800" dirty="0"/>
              <a:t>? </a:t>
            </a:r>
          </a:p>
          <a:p>
            <a:pPr marL="227013" indent="-227013" eaLnBrk="1" hangingPunct="1">
              <a:spcBef>
                <a:spcPct val="0"/>
              </a:spcBef>
              <a:buFontTx/>
              <a:buChar char="-"/>
            </a:pPr>
            <a:r>
              <a:rPr lang="en-US" altLang="pt-BR" sz="1800" dirty="0"/>
              <a:t>¿</a:t>
            </a:r>
            <a:r>
              <a:rPr lang="en-US" altLang="pt-BR" sz="1800" dirty="0" err="1"/>
              <a:t>Puedo</a:t>
            </a:r>
            <a:r>
              <a:rPr lang="en-US" altLang="pt-BR" sz="1800" dirty="0"/>
              <a:t> </a:t>
            </a:r>
            <a:r>
              <a:rPr lang="en-US" altLang="pt-BR" sz="1800" dirty="0" err="1"/>
              <a:t>convertirme</a:t>
            </a:r>
            <a:r>
              <a:rPr lang="en-US" altLang="pt-BR" sz="1800" dirty="0"/>
              <a:t> </a:t>
            </a:r>
            <a:r>
              <a:rPr lang="en-US" altLang="pt-BR" sz="1800" dirty="0" err="1"/>
              <a:t>yo</a:t>
            </a:r>
            <a:r>
              <a:rPr lang="en-US" altLang="pt-BR" sz="1800" dirty="0"/>
              <a:t> </a:t>
            </a:r>
            <a:r>
              <a:rPr lang="en-US" altLang="pt-BR" sz="1800" dirty="0" err="1"/>
              <a:t>en</a:t>
            </a:r>
            <a:r>
              <a:rPr lang="en-US" altLang="pt-BR" sz="1800" dirty="0"/>
              <a:t> mentor? </a:t>
            </a:r>
          </a:p>
          <a:p>
            <a:pPr marL="227013" indent="-227013" eaLnBrk="1" hangingPunct="1">
              <a:spcBef>
                <a:spcPct val="0"/>
              </a:spcBef>
              <a:buFontTx/>
              <a:buChar char="-"/>
            </a:pPr>
            <a:r>
              <a:rPr lang="en-US" altLang="pt-BR" sz="1800" dirty="0"/>
              <a:t>¿Se me </a:t>
            </a:r>
            <a:r>
              <a:rPr lang="en-US" altLang="pt-BR" sz="1800" dirty="0" err="1"/>
              <a:t>puede</a:t>
            </a:r>
            <a:r>
              <a:rPr lang="en-US" altLang="pt-BR" sz="1800" dirty="0"/>
              <a:t> </a:t>
            </a:r>
            <a:r>
              <a:rPr lang="en-US" altLang="pt-BR" sz="1800" dirty="0" err="1"/>
              <a:t>reasignar</a:t>
            </a:r>
            <a:r>
              <a:rPr lang="en-US" altLang="pt-BR" sz="1800" dirty="0"/>
              <a:t> </a:t>
            </a:r>
            <a:r>
              <a:rPr lang="en-US" altLang="pt-BR" sz="1800" dirty="0" err="1"/>
              <a:t>otro</a:t>
            </a:r>
            <a:r>
              <a:rPr lang="en-US" altLang="pt-BR" sz="1800" dirty="0"/>
              <a:t> mentor una </a:t>
            </a:r>
            <a:r>
              <a:rPr lang="en-US" altLang="pt-BR" sz="1800" dirty="0" err="1"/>
              <a:t>vez</a:t>
            </a:r>
            <a:r>
              <a:rPr lang="en-US" altLang="pt-BR" sz="1800" dirty="0"/>
              <a:t> que mi actual </a:t>
            </a:r>
            <a:r>
              <a:rPr lang="en-US" altLang="pt-BR" sz="1800" dirty="0" err="1"/>
              <a:t>mentoría</a:t>
            </a:r>
            <a:r>
              <a:rPr lang="en-US" altLang="pt-BR" sz="1800" dirty="0"/>
              <a:t> </a:t>
            </a:r>
            <a:r>
              <a:rPr lang="en-US" altLang="pt-BR" sz="1800" dirty="0" err="1"/>
              <a:t>haya</a:t>
            </a:r>
            <a:r>
              <a:rPr lang="en-US" altLang="pt-BR" sz="1800" dirty="0"/>
              <a:t> </a:t>
            </a:r>
            <a:r>
              <a:rPr lang="en-US" altLang="pt-BR" sz="1800" dirty="0" err="1"/>
              <a:t>finalizado</a:t>
            </a:r>
            <a:r>
              <a:rPr lang="en-US" altLang="pt-BR" sz="1800" dirty="0"/>
              <a:t>?  </a:t>
            </a:r>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26</a:t>
            </a:fld>
            <a:endParaRPr lang="pt-BR"/>
          </a:p>
        </p:txBody>
      </p:sp>
    </p:spTree>
    <p:extLst>
      <p:ext uri="{BB962C8B-B14F-4D97-AF65-F5344CB8AC3E}">
        <p14:creationId xmlns:p14="http://schemas.microsoft.com/office/powerpoint/2010/main" val="1776326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ABC7FF1-809B-4759-AECC-42F94788ED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8F149389-5129-41EA-ACBB-C9F01A108796}"/>
              </a:ext>
            </a:extLst>
          </p:cNvPr>
          <p:cNvSpPr>
            <a:spLocks noGrp="1" noChangeArrowheads="1"/>
          </p:cNvSpPr>
          <p:nvPr>
            <p:ph type="body" idx="1"/>
          </p:nvPr>
        </p:nvSpPr>
        <p:spPr bwMode="auto">
          <a:xfrm>
            <a:off x="904875" y="4716463"/>
            <a:ext cx="498792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pt-BR" sz="1100" b="1" dirty="0"/>
              <a:t>El </a:t>
            </a:r>
            <a:r>
              <a:rPr lang="en-GB" altLang="pt-BR" sz="1100" b="1" dirty="0" err="1"/>
              <a:t>núcleo</a:t>
            </a:r>
            <a:r>
              <a:rPr lang="en-GB" altLang="pt-BR" sz="1100" b="1" dirty="0"/>
              <a:t> de la </a:t>
            </a:r>
            <a:r>
              <a:rPr lang="en-GB" altLang="pt-BR" sz="1100" b="1" dirty="0" err="1"/>
              <a:t>mentoría</a:t>
            </a:r>
            <a:r>
              <a:rPr lang="en-GB" altLang="pt-BR" sz="1100" b="1" dirty="0"/>
              <a:t>– PP25</a:t>
            </a:r>
          </a:p>
          <a:p>
            <a:pPr eaLnBrk="1" hangingPunct="1">
              <a:spcBef>
                <a:spcPct val="0"/>
              </a:spcBef>
            </a:pPr>
            <a:endParaRPr lang="en-GB" altLang="pt-BR" sz="1100" b="1" dirty="0"/>
          </a:p>
          <a:p>
            <a:pPr eaLnBrk="1" hangingPunct="1">
              <a:spcBef>
                <a:spcPct val="0"/>
              </a:spcBef>
            </a:pPr>
            <a:r>
              <a:rPr lang="en-GB" altLang="pt-BR" sz="1100" dirty="0" err="1"/>
              <a:t>Haga</a:t>
            </a:r>
            <a:r>
              <a:rPr lang="en-GB" altLang="pt-BR" sz="1100" dirty="0"/>
              <a:t> </a:t>
            </a:r>
            <a:r>
              <a:rPr lang="en-GB" altLang="pt-BR" sz="1100" dirty="0" err="1"/>
              <a:t>saber</a:t>
            </a:r>
            <a:r>
              <a:rPr lang="en-GB" altLang="pt-BR" sz="1100" dirty="0"/>
              <a:t> a los </a:t>
            </a:r>
            <a:r>
              <a:rPr lang="en-GB" altLang="pt-BR" sz="1100" dirty="0" err="1"/>
              <a:t>participantes</a:t>
            </a:r>
            <a:r>
              <a:rPr lang="en-GB" altLang="pt-BR" sz="1100" dirty="0"/>
              <a:t> que las </a:t>
            </a:r>
            <a:r>
              <a:rPr lang="en-GB" altLang="pt-BR" sz="1100" dirty="0" err="1"/>
              <a:t>investigaciones</a:t>
            </a:r>
            <a:r>
              <a:rPr lang="en-GB" altLang="pt-BR" sz="1100" dirty="0"/>
              <a:t> </a:t>
            </a:r>
            <a:r>
              <a:rPr lang="en-GB" altLang="pt-BR" sz="1100" dirty="0" err="1"/>
              <a:t>muestran</a:t>
            </a:r>
            <a:r>
              <a:rPr lang="en-GB" altLang="pt-BR" sz="1100" dirty="0"/>
              <a:t> que el </a:t>
            </a:r>
            <a:r>
              <a:rPr lang="en-GB" altLang="pt-BR" sz="1100" dirty="0" err="1"/>
              <a:t>éxito</a:t>
            </a:r>
            <a:r>
              <a:rPr lang="en-GB" altLang="pt-BR" sz="1100" dirty="0"/>
              <a:t> del </a:t>
            </a:r>
            <a:r>
              <a:rPr lang="en-GB" altLang="pt-BR" sz="1100" dirty="0" err="1"/>
              <a:t>emprendedor</a:t>
            </a:r>
            <a:r>
              <a:rPr lang="en-GB" altLang="pt-BR" sz="1100" dirty="0"/>
              <a:t> </a:t>
            </a:r>
            <a:r>
              <a:rPr lang="en-GB" altLang="pt-BR" sz="1100" dirty="0" err="1"/>
              <a:t>está</a:t>
            </a:r>
            <a:r>
              <a:rPr lang="en-GB" altLang="pt-BR" sz="1100" dirty="0"/>
              <a:t> </a:t>
            </a:r>
            <a:r>
              <a:rPr lang="en-GB" altLang="pt-BR" sz="1100" dirty="0" err="1"/>
              <a:t>enormemente</a:t>
            </a:r>
            <a:r>
              <a:rPr lang="en-GB" altLang="pt-BR" sz="1100" dirty="0"/>
              <a:t> </a:t>
            </a:r>
            <a:r>
              <a:rPr lang="en-GB" altLang="pt-BR" sz="1100" dirty="0" err="1"/>
              <a:t>influido</a:t>
            </a:r>
            <a:r>
              <a:rPr lang="en-GB" altLang="pt-BR" sz="1100" dirty="0"/>
              <a:t> por la </a:t>
            </a:r>
            <a:r>
              <a:rPr lang="en-GB" altLang="pt-BR" sz="1100" dirty="0" err="1"/>
              <a:t>naturaleza</a:t>
            </a:r>
            <a:r>
              <a:rPr lang="en-GB" altLang="pt-BR" sz="1100" dirty="0"/>
              <a:t> del </a:t>
            </a:r>
            <a:r>
              <a:rPr lang="en-GB" altLang="pt-BR" sz="1100" dirty="0" err="1"/>
              <a:t>soporte</a:t>
            </a:r>
            <a:r>
              <a:rPr lang="en-GB" altLang="pt-BR" sz="1100" dirty="0"/>
              <a:t> que </a:t>
            </a:r>
            <a:r>
              <a:rPr lang="en-GB" altLang="pt-BR" sz="1100" dirty="0" err="1"/>
              <a:t>recibe</a:t>
            </a:r>
            <a:r>
              <a:rPr lang="en-GB" altLang="pt-BR" sz="1100" dirty="0"/>
              <a:t>. </a:t>
            </a:r>
          </a:p>
          <a:p>
            <a:pPr eaLnBrk="1" hangingPunct="1">
              <a:spcBef>
                <a:spcPct val="0"/>
              </a:spcBef>
            </a:pPr>
            <a:endParaRPr lang="en-GB" altLang="pt-BR" sz="1100" dirty="0"/>
          </a:p>
          <a:p>
            <a:pPr eaLnBrk="1" hangingPunct="1">
              <a:spcBef>
                <a:spcPct val="0"/>
              </a:spcBef>
            </a:pPr>
            <a:r>
              <a:rPr lang="en-GB" altLang="pt-BR" sz="1100" dirty="0"/>
              <a:t>A </a:t>
            </a:r>
            <a:r>
              <a:rPr lang="en-GB" altLang="pt-BR" sz="1100" dirty="0" err="1"/>
              <a:t>pesar</a:t>
            </a:r>
            <a:r>
              <a:rPr lang="en-GB" altLang="pt-BR" sz="1100" dirty="0"/>
              <a:t> de que el Supervisor no se involucre </a:t>
            </a:r>
            <a:r>
              <a:rPr lang="en-GB" altLang="pt-BR" sz="1100" dirty="0" err="1"/>
              <a:t>en</a:t>
            </a:r>
            <a:r>
              <a:rPr lang="en-GB" altLang="pt-BR" sz="1100" dirty="0"/>
              <a:t> el </a:t>
            </a:r>
            <a:r>
              <a:rPr lang="en-GB" altLang="pt-BR" sz="1100" dirty="0" err="1"/>
              <a:t>día</a:t>
            </a:r>
            <a:r>
              <a:rPr lang="en-GB" altLang="pt-BR" sz="1100" dirty="0"/>
              <a:t> a </a:t>
            </a:r>
            <a:r>
              <a:rPr lang="en-GB" altLang="pt-BR" sz="1100" dirty="0" err="1"/>
              <a:t>día</a:t>
            </a:r>
            <a:r>
              <a:rPr lang="en-GB" altLang="pt-BR" sz="1100" dirty="0"/>
              <a:t> de la </a:t>
            </a:r>
            <a:r>
              <a:rPr lang="en-GB" altLang="pt-BR" sz="1100" dirty="0" err="1"/>
              <a:t>mentoría</a:t>
            </a:r>
            <a:r>
              <a:rPr lang="en-GB" altLang="pt-BR" sz="1100" dirty="0"/>
              <a:t>, </a:t>
            </a:r>
            <a:r>
              <a:rPr lang="en-GB" altLang="pt-BR" sz="1100" dirty="0" err="1"/>
              <a:t>juega</a:t>
            </a:r>
            <a:r>
              <a:rPr lang="en-GB" altLang="pt-BR" sz="1100" dirty="0"/>
              <a:t> un </a:t>
            </a:r>
            <a:r>
              <a:rPr lang="en-GB" altLang="pt-BR" sz="1100" dirty="0" err="1"/>
              <a:t>papel</a:t>
            </a:r>
            <a:r>
              <a:rPr lang="en-GB" altLang="pt-BR" sz="1100" dirty="0"/>
              <a:t> clave </a:t>
            </a:r>
            <a:r>
              <a:rPr lang="en-GB" altLang="pt-BR" sz="1100" dirty="0" err="1"/>
              <a:t>asegurando</a:t>
            </a:r>
            <a:r>
              <a:rPr lang="en-GB" altLang="pt-BR" sz="1100" dirty="0"/>
              <a:t> que tanto el </a:t>
            </a:r>
            <a:r>
              <a:rPr lang="en-GB" altLang="pt-BR" sz="1100" dirty="0" err="1"/>
              <a:t>emprendedor</a:t>
            </a:r>
            <a:r>
              <a:rPr lang="en-GB" altLang="pt-BR" sz="1100" dirty="0"/>
              <a:t> </a:t>
            </a:r>
            <a:r>
              <a:rPr lang="en-GB" altLang="pt-BR" sz="1100" dirty="0" err="1"/>
              <a:t>como</a:t>
            </a:r>
            <a:r>
              <a:rPr lang="en-GB" altLang="pt-BR" sz="1100" dirty="0"/>
              <a:t> el mentor </a:t>
            </a:r>
            <a:r>
              <a:rPr lang="en-GB" altLang="pt-BR" sz="1100" dirty="0" err="1"/>
              <a:t>siguen</a:t>
            </a:r>
            <a:r>
              <a:rPr lang="en-GB" altLang="pt-BR" sz="1100" dirty="0"/>
              <a:t> las </a:t>
            </a:r>
            <a:r>
              <a:rPr lang="en-GB" altLang="pt-BR" sz="1100" dirty="0" err="1"/>
              <a:t>normas</a:t>
            </a:r>
            <a:r>
              <a:rPr lang="en-GB" altLang="pt-BR" sz="1100" dirty="0"/>
              <a:t> y </a:t>
            </a:r>
            <a:r>
              <a:rPr lang="en-GB" altLang="pt-BR" sz="1100" dirty="0" err="1"/>
              <a:t>principios</a:t>
            </a:r>
            <a:r>
              <a:rPr lang="en-GB" altLang="pt-BR" sz="1100" dirty="0"/>
              <a:t> del </a:t>
            </a:r>
            <a:r>
              <a:rPr lang="en-GB" altLang="pt-BR" sz="1100" dirty="0" err="1"/>
              <a:t>programa</a:t>
            </a:r>
            <a:r>
              <a:rPr lang="en-GB" altLang="pt-BR" sz="1100" dirty="0"/>
              <a:t> y </a:t>
            </a:r>
            <a:r>
              <a:rPr lang="en-GB" altLang="pt-BR" sz="1100" dirty="0" err="1"/>
              <a:t>reciben</a:t>
            </a:r>
            <a:r>
              <a:rPr lang="en-GB" altLang="pt-BR" sz="1100" dirty="0"/>
              <a:t> </a:t>
            </a:r>
            <a:r>
              <a:rPr lang="en-GB" altLang="pt-BR" sz="1100" dirty="0" err="1"/>
              <a:t>soporte</a:t>
            </a:r>
            <a:r>
              <a:rPr lang="en-GB" altLang="pt-BR" sz="1100" dirty="0"/>
              <a:t> </a:t>
            </a:r>
            <a:r>
              <a:rPr lang="en-GB" altLang="pt-BR" sz="1100" dirty="0" err="1"/>
              <a:t>adicional</a:t>
            </a:r>
            <a:r>
              <a:rPr lang="en-GB" altLang="pt-BR" sz="1100" dirty="0"/>
              <a:t> </a:t>
            </a:r>
            <a:r>
              <a:rPr lang="en-GB" altLang="pt-BR" sz="1100" dirty="0" err="1"/>
              <a:t>si</a:t>
            </a:r>
            <a:r>
              <a:rPr lang="en-GB" altLang="pt-BR" sz="1100" dirty="0"/>
              <a:t> lo </a:t>
            </a:r>
            <a:r>
              <a:rPr lang="en-GB" altLang="pt-BR" sz="1100" dirty="0" err="1"/>
              <a:t>requieren</a:t>
            </a:r>
            <a:r>
              <a:rPr lang="en-GB" altLang="pt-BR" sz="1100" dirty="0"/>
              <a:t>. </a:t>
            </a:r>
          </a:p>
          <a:p>
            <a:pPr eaLnBrk="1" hangingPunct="1">
              <a:spcBef>
                <a:spcPct val="0"/>
              </a:spcBef>
            </a:pPr>
            <a:endParaRPr lang="en-GB" altLang="pt-BR" sz="1100" dirty="0"/>
          </a:p>
          <a:p>
            <a:pPr eaLnBrk="1" hangingPunct="1">
              <a:spcBef>
                <a:spcPct val="0"/>
              </a:spcBef>
            </a:pPr>
            <a:r>
              <a:rPr lang="en-GB" altLang="pt-BR" sz="1100" dirty="0" err="1"/>
              <a:t>Asegúrese</a:t>
            </a:r>
            <a:r>
              <a:rPr lang="en-GB" altLang="pt-BR" sz="1100" dirty="0"/>
              <a:t> de </a:t>
            </a:r>
            <a:r>
              <a:rPr lang="en-GB" altLang="pt-BR" sz="1100" dirty="0" err="1"/>
              <a:t>remarcar</a:t>
            </a:r>
            <a:r>
              <a:rPr lang="en-GB" altLang="pt-BR" sz="1100" dirty="0"/>
              <a:t> al </a:t>
            </a:r>
            <a:r>
              <a:rPr lang="en-GB" altLang="pt-BR" sz="1100" dirty="0" err="1"/>
              <a:t>grupo</a:t>
            </a:r>
            <a:r>
              <a:rPr lang="en-GB" altLang="pt-BR" sz="1100" dirty="0"/>
              <a:t> que </a:t>
            </a:r>
            <a:r>
              <a:rPr lang="en-GB" altLang="pt-BR" sz="1100" dirty="0" err="1"/>
              <a:t>si</a:t>
            </a:r>
            <a:r>
              <a:rPr lang="en-GB" altLang="pt-BR" sz="1100" dirty="0"/>
              <a:t> </a:t>
            </a:r>
            <a:r>
              <a:rPr lang="en-GB" altLang="pt-BR" sz="1100" dirty="0" err="1"/>
              <a:t>tienen</a:t>
            </a:r>
            <a:r>
              <a:rPr lang="en-GB" altLang="pt-BR" sz="1100" dirty="0"/>
              <a:t> </a:t>
            </a:r>
            <a:r>
              <a:rPr lang="en-GB" altLang="pt-BR" sz="1100" dirty="0" err="1"/>
              <a:t>cualquier</a:t>
            </a:r>
            <a:r>
              <a:rPr lang="en-GB" altLang="pt-BR" sz="1100" dirty="0"/>
              <a:t> </a:t>
            </a:r>
            <a:r>
              <a:rPr lang="en-GB" altLang="pt-BR" sz="1100" dirty="0" err="1"/>
              <a:t>pregunta</a:t>
            </a:r>
            <a:r>
              <a:rPr lang="en-GB" altLang="pt-BR" sz="1100" dirty="0"/>
              <a:t> o </a:t>
            </a:r>
            <a:r>
              <a:rPr lang="en-GB" altLang="pt-BR" sz="1100" dirty="0" err="1"/>
              <a:t>preocupación</a:t>
            </a:r>
            <a:r>
              <a:rPr lang="en-GB" altLang="pt-BR" sz="1100" dirty="0"/>
              <a:t> </a:t>
            </a:r>
            <a:r>
              <a:rPr lang="en-GB" altLang="pt-BR" sz="1100" dirty="0" err="1"/>
              <a:t>durante</a:t>
            </a:r>
            <a:r>
              <a:rPr lang="en-GB" altLang="pt-BR" sz="1100" dirty="0"/>
              <a:t> el </a:t>
            </a:r>
            <a:r>
              <a:rPr lang="en-GB" altLang="pt-BR" sz="1100" dirty="0" err="1"/>
              <a:t>trascurso</a:t>
            </a:r>
            <a:r>
              <a:rPr lang="en-GB" altLang="pt-BR" sz="1100" dirty="0"/>
              <a:t> de </a:t>
            </a:r>
            <a:r>
              <a:rPr lang="en-GB" altLang="pt-BR" sz="1100" dirty="0" err="1"/>
              <a:t>su</a:t>
            </a:r>
            <a:r>
              <a:rPr lang="en-GB" altLang="pt-BR" sz="1100" dirty="0"/>
              <a:t> </a:t>
            </a:r>
            <a:r>
              <a:rPr lang="en-GB" altLang="pt-BR" sz="1100" dirty="0" err="1"/>
              <a:t>relación</a:t>
            </a:r>
            <a:r>
              <a:rPr lang="en-GB" altLang="pt-BR" sz="1100" dirty="0"/>
              <a:t> de </a:t>
            </a:r>
            <a:r>
              <a:rPr lang="en-GB" altLang="pt-BR" sz="1100" dirty="0" err="1"/>
              <a:t>mentoría</a:t>
            </a:r>
            <a:r>
              <a:rPr lang="en-GB" altLang="pt-BR" sz="1100" dirty="0"/>
              <a:t> que no </a:t>
            </a:r>
            <a:r>
              <a:rPr lang="en-GB" altLang="pt-BR" sz="1100" dirty="0" err="1"/>
              <a:t>pueda</a:t>
            </a:r>
            <a:r>
              <a:rPr lang="en-GB" altLang="pt-BR" sz="1100" dirty="0"/>
              <a:t> </a:t>
            </a:r>
            <a:r>
              <a:rPr lang="en-GB" altLang="pt-BR" sz="1100" dirty="0" err="1"/>
              <a:t>solucionar</a:t>
            </a:r>
            <a:r>
              <a:rPr lang="en-GB" altLang="pt-BR" sz="1100" dirty="0"/>
              <a:t> </a:t>
            </a:r>
            <a:r>
              <a:rPr lang="en-GB" altLang="pt-BR" sz="1100" dirty="0" err="1"/>
              <a:t>su</a:t>
            </a:r>
            <a:r>
              <a:rPr lang="en-GB" altLang="pt-BR" sz="1100" dirty="0"/>
              <a:t> mentor, se </a:t>
            </a:r>
            <a:r>
              <a:rPr lang="en-GB" altLang="pt-BR" sz="1100" dirty="0" err="1"/>
              <a:t>pueden</a:t>
            </a:r>
            <a:r>
              <a:rPr lang="en-GB" altLang="pt-BR" sz="1100" dirty="0"/>
              <a:t> </a:t>
            </a:r>
            <a:r>
              <a:rPr lang="en-GB" altLang="pt-BR" sz="1100" dirty="0" err="1"/>
              <a:t>dirigir</a:t>
            </a:r>
            <a:r>
              <a:rPr lang="en-GB" altLang="pt-BR" sz="1100" dirty="0"/>
              <a:t> al Supervisor de la </a:t>
            </a:r>
            <a:r>
              <a:rPr lang="en-GB" altLang="pt-BR" sz="1100" dirty="0" err="1"/>
              <a:t>Mentoría</a:t>
            </a:r>
            <a:r>
              <a:rPr lang="en-GB" altLang="pt-BR" sz="1100" dirty="0"/>
              <a:t> para </a:t>
            </a:r>
            <a:r>
              <a:rPr lang="en-GB" altLang="pt-BR" sz="1100" dirty="0" err="1"/>
              <a:t>soporte</a:t>
            </a:r>
            <a:r>
              <a:rPr lang="en-GB" altLang="pt-BR" sz="1100" dirty="0"/>
              <a:t> y </a:t>
            </a:r>
            <a:r>
              <a:rPr lang="en-GB" altLang="pt-BR" sz="1100" dirty="0" err="1"/>
              <a:t>asesoramiento</a:t>
            </a:r>
            <a:r>
              <a:rPr lang="en-GB" altLang="pt-BR" sz="1100" dirty="0"/>
              <a:t>. E </a:t>
            </a:r>
            <a:r>
              <a:rPr lang="en-GB" altLang="pt-BR" sz="1100" dirty="0" err="1"/>
              <a:t>também</a:t>
            </a:r>
            <a:r>
              <a:rPr lang="en-GB" altLang="pt-BR" sz="1100" dirty="0"/>
              <a:t> para </a:t>
            </a:r>
            <a:r>
              <a:rPr lang="en-GB" altLang="pt-BR" sz="1100" dirty="0" err="1"/>
              <a:t>isso</a:t>
            </a:r>
            <a:r>
              <a:rPr lang="en-GB" altLang="pt-BR" sz="1100" dirty="0"/>
              <a:t> é </a:t>
            </a:r>
            <a:r>
              <a:rPr lang="en-GB" altLang="pt-BR" sz="1100" dirty="0" err="1"/>
              <a:t>necessário</a:t>
            </a:r>
            <a:r>
              <a:rPr lang="en-GB" altLang="pt-BR" sz="1100" dirty="0"/>
              <a:t> que </a:t>
            </a:r>
            <a:r>
              <a:rPr lang="en-GB" altLang="pt-BR" sz="1100" dirty="0" err="1"/>
              <a:t>mantenham</a:t>
            </a:r>
            <a:r>
              <a:rPr lang="en-GB" altLang="pt-BR" sz="1100" dirty="0"/>
              <a:t> </a:t>
            </a:r>
            <a:r>
              <a:rPr lang="en-GB" altLang="pt-BR" sz="1100" dirty="0" err="1"/>
              <a:t>contato</a:t>
            </a:r>
            <a:r>
              <a:rPr lang="en-GB" altLang="pt-BR" sz="1100" dirty="0"/>
              <a:t> com a </a:t>
            </a:r>
            <a:r>
              <a:rPr lang="en-GB" altLang="pt-BR" sz="1100" dirty="0" err="1"/>
              <a:t>equipe</a:t>
            </a:r>
            <a:r>
              <a:rPr lang="en-GB" altLang="pt-BR" sz="1100" dirty="0"/>
              <a:t> de </a:t>
            </a:r>
            <a:r>
              <a:rPr lang="en-GB" altLang="pt-BR" sz="1100" dirty="0" err="1"/>
              <a:t>mentoria</a:t>
            </a:r>
            <a:r>
              <a:rPr lang="en-GB" altLang="pt-BR" sz="1100" dirty="0"/>
              <a:t>, </a:t>
            </a:r>
            <a:r>
              <a:rPr lang="en-GB" altLang="pt-BR" sz="1100" dirty="0" err="1"/>
              <a:t>respondendo</a:t>
            </a:r>
            <a:r>
              <a:rPr lang="en-GB" altLang="pt-BR" sz="1100" dirty="0"/>
              <a:t> </a:t>
            </a:r>
            <a:r>
              <a:rPr lang="en-GB" altLang="pt-BR" sz="1100" dirty="0" err="1"/>
              <a:t>às</a:t>
            </a:r>
            <a:r>
              <a:rPr lang="en-GB" altLang="pt-BR" sz="1100" dirty="0"/>
              <a:t> </a:t>
            </a:r>
            <a:r>
              <a:rPr lang="en-GB" altLang="pt-BR" sz="1100" dirty="0" err="1"/>
              <a:t>avaliações</a:t>
            </a:r>
            <a:r>
              <a:rPr lang="en-GB" altLang="pt-BR" sz="1100" dirty="0"/>
              <a:t> </a:t>
            </a:r>
            <a:r>
              <a:rPr lang="en-GB" altLang="pt-BR" sz="1100" dirty="0" err="1"/>
              <a:t>sempre</a:t>
            </a:r>
            <a:r>
              <a:rPr lang="en-GB" altLang="pt-BR" sz="1100" dirty="0"/>
              <a:t> que </a:t>
            </a:r>
            <a:r>
              <a:rPr lang="en-GB" altLang="pt-BR" sz="1100" dirty="0" err="1"/>
              <a:t>solicitado</a:t>
            </a:r>
            <a:r>
              <a:rPr lang="en-GB" altLang="pt-BR" sz="1100"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2A98A1C-66AB-474F-B557-D9BF5640D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41B3B6D0-FAE1-406F-BFAB-82F629BD24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pt-BR" dirty="0"/>
          </a:p>
        </p:txBody>
      </p:sp>
    </p:spTree>
    <p:extLst>
      <p:ext uri="{BB962C8B-B14F-4D97-AF65-F5344CB8AC3E}">
        <p14:creationId xmlns:p14="http://schemas.microsoft.com/office/powerpoint/2010/main" val="871817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29</a:t>
            </a:fld>
            <a:endParaRPr lang="pt-BR"/>
          </a:p>
        </p:txBody>
      </p:sp>
    </p:spTree>
    <p:extLst>
      <p:ext uri="{BB962C8B-B14F-4D97-AF65-F5344CB8AC3E}">
        <p14:creationId xmlns:p14="http://schemas.microsoft.com/office/powerpoint/2010/main" val="71019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80000"/>
              </a:lnSpc>
            </a:pPr>
            <a:r>
              <a:rPr lang="es-ES_tradnl" altLang="pt-BR" sz="800" b="1" dirty="0">
                <a:solidFill>
                  <a:srgbClr val="FF0000"/>
                </a:solidFill>
              </a:rPr>
              <a:t>Buenos días ¿cómo están? ¿Cómo vienen hasta ahora? Hoy nos toca la «Capacitación a mentores» antes me </a:t>
            </a:r>
            <a:r>
              <a:rPr lang="es-ES_tradnl" altLang="pt-BR" sz="800" b="1" dirty="0" err="1">
                <a:solidFill>
                  <a:srgbClr val="FF0000"/>
                </a:solidFill>
              </a:rPr>
              <a:t>gustaria</a:t>
            </a:r>
            <a:r>
              <a:rPr lang="es-ES_tradnl" altLang="pt-BR" sz="800" b="1" dirty="0">
                <a:solidFill>
                  <a:srgbClr val="FF0000"/>
                </a:solidFill>
              </a:rPr>
              <a:t> contarles un poco de mi, para los que no me conocen soy Ana </a:t>
            </a:r>
            <a:r>
              <a:rPr lang="es-ES_tradnl" altLang="pt-BR" sz="800" b="1" dirty="0" err="1">
                <a:solidFill>
                  <a:srgbClr val="FF0000"/>
                </a:solidFill>
              </a:rPr>
              <a:t>Gessaghi</a:t>
            </a:r>
            <a:r>
              <a:rPr lang="es-ES_tradnl" altLang="pt-BR" sz="800" b="1" dirty="0">
                <a:solidFill>
                  <a:srgbClr val="FF0000"/>
                </a:solidFill>
              </a:rPr>
              <a:t>, junto con Alfonso somos los coordinadores Regionales de Mentoría para </a:t>
            </a:r>
            <a:r>
              <a:rPr lang="es-ES_tradnl" altLang="pt-BR" sz="800" b="1" dirty="0" err="1">
                <a:solidFill>
                  <a:srgbClr val="FF0000"/>
                </a:solidFill>
              </a:rPr>
              <a:t>Lamtinoamerica</a:t>
            </a:r>
            <a:r>
              <a:rPr lang="es-ES_tradnl" altLang="pt-BR" sz="800" b="1" dirty="0">
                <a:solidFill>
                  <a:srgbClr val="FF0000"/>
                </a:solidFill>
              </a:rPr>
              <a:t> de YBI , y en mi caso, soy Directora de Operaciones en Fundación Impulsar, organización miembro de YBI que trabaja fomentando el </a:t>
            </a:r>
            <a:r>
              <a:rPr lang="es-ES_tradnl" altLang="pt-BR" sz="800" b="1" dirty="0" err="1">
                <a:solidFill>
                  <a:srgbClr val="FF0000"/>
                </a:solidFill>
              </a:rPr>
              <a:t>emprendedorismo</a:t>
            </a:r>
            <a:r>
              <a:rPr lang="es-ES_tradnl" altLang="pt-BR" sz="800" b="1" dirty="0">
                <a:solidFill>
                  <a:srgbClr val="FF0000"/>
                </a:solidFill>
              </a:rPr>
              <a:t> desde hace más de 15 años. Desde mi organización en el 2012, tuve la suerte de liderar el rediseño de nuestro programa de mentoría junto con YB me dio la posibilidad de aprender más sobre lo que es la mentoría,  y Accenture. Esto nos ayudó a armar procesos, profesionalizar nuestro programa, mejorarlo, dar un mejor servicio a los </a:t>
            </a:r>
            <a:r>
              <a:rPr lang="es-ES_tradnl" altLang="pt-BR" sz="800" b="1" dirty="0" err="1">
                <a:solidFill>
                  <a:srgbClr val="FF0000"/>
                </a:solidFill>
              </a:rPr>
              <a:t>menotres</a:t>
            </a:r>
            <a:r>
              <a:rPr lang="es-ES_tradnl" altLang="pt-BR" sz="800" b="1" dirty="0">
                <a:solidFill>
                  <a:srgbClr val="FF0000"/>
                </a:solidFill>
              </a:rPr>
              <a:t> teniendo en cuenta sus necesidades, </a:t>
            </a:r>
            <a:r>
              <a:rPr lang="es-ES_tradnl" altLang="pt-BR" sz="800" b="1" dirty="0" err="1">
                <a:solidFill>
                  <a:srgbClr val="FF0000"/>
                </a:solidFill>
              </a:rPr>
              <a:t>orbjetivos</a:t>
            </a:r>
            <a:r>
              <a:rPr lang="es-ES_tradnl" altLang="pt-BR" sz="800" b="1" dirty="0">
                <a:solidFill>
                  <a:srgbClr val="FF0000"/>
                </a:solidFill>
              </a:rPr>
              <a:t> y expectativas, pero por sobre todas las cosas, un mejor servicio a los emprendedores. </a:t>
            </a:r>
          </a:p>
          <a:p>
            <a:pPr>
              <a:lnSpc>
                <a:spcPct val="80000"/>
              </a:lnSpc>
            </a:pPr>
            <a:r>
              <a:rPr lang="es-ES_tradnl" altLang="pt-BR" sz="800" b="1" dirty="0">
                <a:solidFill>
                  <a:srgbClr val="FF0000"/>
                </a:solidFill>
              </a:rPr>
              <a:t>En el </a:t>
            </a:r>
            <a:r>
              <a:rPr lang="es-ES_tradnl" altLang="pt-BR" sz="800" b="1" dirty="0" err="1">
                <a:solidFill>
                  <a:srgbClr val="FF0000"/>
                </a:solidFill>
              </a:rPr>
              <a:t>dia</a:t>
            </a:r>
            <a:r>
              <a:rPr lang="es-ES_tradnl" altLang="pt-BR" sz="800" b="1" dirty="0">
                <a:solidFill>
                  <a:srgbClr val="FF0000"/>
                </a:solidFill>
              </a:rPr>
              <a:t> de hoy vamos a capacitarnos para ser mentores y poder desempeñarnos en el rol. Lo que les voy a pedir es que se olviden de sus roles dentro de la organización, que despejen su mente, hoy son futuros mentores. el taller dura alrededor de 6 horas, vamos a tener un intervalo a media mañana vamos a parar para almorzar  alrededor de las 13 </a:t>
            </a:r>
            <a:r>
              <a:rPr lang="es-ES_tradnl" altLang="pt-BR" sz="800" b="1" dirty="0" err="1">
                <a:solidFill>
                  <a:srgbClr val="FF0000"/>
                </a:solidFill>
              </a:rPr>
              <a:t>hs</a:t>
            </a:r>
            <a:r>
              <a:rPr lang="es-ES_tradnl" altLang="pt-BR" sz="800" b="1" dirty="0">
                <a:solidFill>
                  <a:srgbClr val="FF0000"/>
                </a:solidFill>
              </a:rPr>
              <a:t>. y luego tendremos otro recreo a media tarde. al final vamos a dejar 30 minutos para preguntas y respuestas. </a:t>
            </a:r>
            <a:r>
              <a:rPr lang="es-ES_tradnl" altLang="pt-BR" sz="800" b="1" dirty="0" err="1">
                <a:solidFill>
                  <a:srgbClr val="FF0000"/>
                </a:solidFill>
              </a:rPr>
              <a:t>Estan</a:t>
            </a:r>
            <a:r>
              <a:rPr lang="es-ES_tradnl" altLang="pt-BR" sz="800" b="1" dirty="0">
                <a:solidFill>
                  <a:srgbClr val="FF0000"/>
                </a:solidFill>
              </a:rPr>
              <a:t> de acuerdo. </a:t>
            </a:r>
            <a:endParaRPr lang="es-ES" altLang="pt-BR" sz="800" dirty="0">
              <a:solidFill>
                <a:srgbClr val="FF0000"/>
              </a:solidFill>
            </a:endParaRPr>
          </a:p>
          <a:p>
            <a:pPr>
              <a:lnSpc>
                <a:spcPct val="80000"/>
              </a:lnSpc>
            </a:pPr>
            <a:r>
              <a:rPr lang="es-ES_tradnl" altLang="pt-BR" sz="800" dirty="0"/>
              <a:t>Formalmente preséntese por su nombre y explique su rol dentro de la organización. Piense bien en lo que dirá con el objetivo de conectar con su público. El modelo </a:t>
            </a:r>
            <a:r>
              <a:rPr lang="es-ES_tradnl" altLang="en-US" sz="800" dirty="0"/>
              <a:t>“</a:t>
            </a:r>
            <a:r>
              <a:rPr lang="es-ES_tradnl" altLang="pt-BR" sz="800" dirty="0"/>
              <a:t> I.N.T.R.O.</a:t>
            </a:r>
            <a:r>
              <a:rPr lang="es-ES_tradnl" altLang="en-US" sz="800" dirty="0"/>
              <a:t>”</a:t>
            </a:r>
            <a:r>
              <a:rPr lang="es-ES_tradnl" altLang="pt-BR" sz="800" dirty="0"/>
              <a:t> es una técnica útil de presentación que le puede ayudar:</a:t>
            </a:r>
            <a:endParaRPr lang="es-ES" altLang="pt-BR" sz="800" dirty="0"/>
          </a:p>
          <a:p>
            <a:pPr>
              <a:lnSpc>
                <a:spcPct val="80000"/>
              </a:lnSpc>
            </a:pPr>
            <a:r>
              <a:rPr lang="es-MX" altLang="pt-BR" sz="800" dirty="0"/>
              <a:t>I  = </a:t>
            </a:r>
            <a:r>
              <a:rPr lang="es-ES_tradnl" altLang="pt-BR" sz="800" dirty="0"/>
              <a:t>Me – ¿Qué es lo que me cualifica a mí para realizar este taller?</a:t>
            </a:r>
            <a:endParaRPr lang="es-ES" altLang="pt-BR" sz="800" dirty="0"/>
          </a:p>
          <a:p>
            <a:pPr>
              <a:lnSpc>
                <a:spcPct val="80000"/>
              </a:lnSpc>
            </a:pPr>
            <a:r>
              <a:rPr lang="es-ES_tradnl" altLang="pt-BR" sz="800" dirty="0"/>
              <a:t>N = </a:t>
            </a:r>
            <a:r>
              <a:rPr lang="es-ES_tradnl" altLang="pt-BR" sz="800" dirty="0" err="1"/>
              <a:t>Need</a:t>
            </a:r>
            <a:r>
              <a:rPr lang="es-ES_tradnl" altLang="pt-BR" sz="800" dirty="0"/>
              <a:t> – ¿Qué es lo que haremos aquí y cuál es el propósito general del taller?</a:t>
            </a:r>
            <a:endParaRPr lang="es-ES" altLang="pt-BR" sz="800" dirty="0"/>
          </a:p>
          <a:p>
            <a:pPr>
              <a:lnSpc>
                <a:spcPct val="80000"/>
              </a:lnSpc>
            </a:pPr>
            <a:r>
              <a:rPr lang="es-ES_tradnl" altLang="pt-BR" sz="800" dirty="0"/>
              <a:t>T = </a:t>
            </a:r>
            <a:r>
              <a:rPr lang="es-ES_tradnl" altLang="pt-BR" sz="800" dirty="0" err="1"/>
              <a:t>Title</a:t>
            </a:r>
            <a:r>
              <a:rPr lang="es-ES_tradnl" altLang="pt-BR" sz="800" dirty="0"/>
              <a:t> - Que sea memorable, una cosa que el público recordará fácilmente.</a:t>
            </a:r>
            <a:endParaRPr lang="es-ES" altLang="pt-BR" sz="800" dirty="0"/>
          </a:p>
          <a:p>
            <a:pPr>
              <a:lnSpc>
                <a:spcPct val="80000"/>
              </a:lnSpc>
            </a:pPr>
            <a:r>
              <a:rPr lang="es-ES_tradnl" altLang="pt-BR" sz="800" dirty="0"/>
              <a:t>R = </a:t>
            </a:r>
            <a:r>
              <a:rPr lang="es-ES_tradnl" altLang="pt-BR" sz="800" dirty="0" err="1"/>
              <a:t>Range</a:t>
            </a:r>
            <a:r>
              <a:rPr lang="es-ES_tradnl" altLang="pt-BR" sz="800" dirty="0"/>
              <a:t> – ¿Cuál es el alcance del taller, es decir, qué partes cubriremos, en cuánto tiempo?</a:t>
            </a:r>
            <a:endParaRPr lang="es-ES" altLang="pt-BR" sz="800" dirty="0"/>
          </a:p>
          <a:p>
            <a:pPr>
              <a:lnSpc>
                <a:spcPct val="80000"/>
              </a:lnSpc>
            </a:pPr>
            <a:r>
              <a:rPr lang="es-ES_tradnl" altLang="pt-BR" sz="800" dirty="0"/>
              <a:t>O = </a:t>
            </a:r>
            <a:r>
              <a:rPr lang="es-ES_tradnl" altLang="pt-BR" sz="800" dirty="0" err="1"/>
              <a:t>Outcome</a:t>
            </a:r>
            <a:r>
              <a:rPr lang="es-ES_tradnl" altLang="pt-BR" sz="800" dirty="0"/>
              <a:t> – ¿Qué se llevaran los participantes que les ayudará en el su papel como mentor?</a:t>
            </a:r>
            <a:endParaRPr lang="es-ES" altLang="pt-BR" sz="800" dirty="0"/>
          </a:p>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3</a:t>
            </a:fld>
            <a:endParaRPr lang="pt-BR"/>
          </a:p>
        </p:txBody>
      </p:sp>
    </p:spTree>
    <p:extLst>
      <p:ext uri="{BB962C8B-B14F-4D97-AF65-F5344CB8AC3E}">
        <p14:creationId xmlns:p14="http://schemas.microsoft.com/office/powerpoint/2010/main" val="616010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2BBCAD35-2393-4546-909C-66E24F3DD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a:extLst>
              <a:ext uri="{FF2B5EF4-FFF2-40B4-BE49-F238E27FC236}">
                <a16:creationId xmlns:a16="http://schemas.microsoft.com/office/drawing/2014/main" id="{4AA130E7-0E1E-410A-830E-2D3BE03BDD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pt-BR" b="1"/>
              <a:t>Gracias– PP31</a:t>
            </a:r>
          </a:p>
          <a:p>
            <a:pPr eaLnBrk="1" hangingPunct="1">
              <a:spcBef>
                <a:spcPct val="0"/>
              </a:spcBef>
            </a:pPr>
            <a:r>
              <a:rPr lang="en-GB" altLang="pt-BR"/>
              <a:t> </a:t>
            </a:r>
          </a:p>
          <a:p>
            <a:pPr eaLnBrk="1" hangingPunct="1">
              <a:spcBef>
                <a:spcPct val="0"/>
              </a:spcBef>
            </a:pPr>
            <a:r>
              <a:rPr lang="en-GB" altLang="pt-BR"/>
              <a:t>Agradezca a todos los participantes su tiempo y sus aportaciones y deséeles lo mejor en sus mentorías en el momento en el que empiezan su camino como emprendedores. </a:t>
            </a:r>
          </a:p>
          <a:p>
            <a:pPr eaLnBrk="1" hangingPunct="1">
              <a:spcBef>
                <a:spcPct val="0"/>
              </a:spcBef>
            </a:pPr>
            <a:endParaRPr lang="en-GB" altLang="pt-BR"/>
          </a:p>
          <a:p>
            <a:pPr eaLnBrk="1" hangingPunct="1">
              <a:spcBef>
                <a:spcPct val="0"/>
              </a:spcBef>
            </a:pPr>
            <a:r>
              <a:rPr lang="en-GB" altLang="pt-BR"/>
              <a:t>Asegúrese de tomar una foto del grupo. Esta foto tiene dos propósitos: El primero, reformar los lazos entre el grupo, y el segundo, permitirle a usted asociar sus caras a los perfiles personales cuando llegue la hora de hacer los emparejamientos. </a:t>
            </a:r>
          </a:p>
          <a:p>
            <a:pPr eaLnBrk="1" hangingPunct="1">
              <a:spcBef>
                <a:spcPct val="0"/>
              </a:spcBef>
            </a:pPr>
            <a:r>
              <a:rPr lang="en-GB" altLang="pt-BR"/>
              <a:t>------------------</a:t>
            </a:r>
          </a:p>
          <a:p>
            <a:pPr eaLnBrk="1" hangingPunct="1">
              <a:spcBef>
                <a:spcPct val="0"/>
              </a:spcBef>
            </a:pPr>
            <a:r>
              <a:rPr lang="en-GB" altLang="pt-BR"/>
              <a:t>Sus emprendedores están listos para ser emparejados. Felicidades por el taller!! </a:t>
            </a:r>
            <a:r>
              <a:rPr lang="en-GB" altLang="pt-BR">
                <a:sym typeface="Wingdings" panose="05000000000000000000" pitchFamily="2" charset="2"/>
              </a:rPr>
              <a:t></a:t>
            </a:r>
            <a:endParaRPr lang="en-US" alt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90000"/>
              </a:lnSpc>
              <a:defRPr/>
            </a:pPr>
            <a:r>
              <a:rPr lang="en-GB" sz="1200" b="1" dirty="0" err="1"/>
              <a:t>Reglas</a:t>
            </a:r>
            <a:r>
              <a:rPr lang="en-GB" sz="1200" b="1" dirty="0"/>
              <a:t> </a:t>
            </a:r>
            <a:r>
              <a:rPr lang="en-GB" sz="1200" b="1" dirty="0" err="1"/>
              <a:t>básicas</a:t>
            </a:r>
            <a:r>
              <a:rPr lang="en-GB" sz="1200" b="1" dirty="0"/>
              <a:t>– PP4</a:t>
            </a:r>
          </a:p>
          <a:p>
            <a:pPr>
              <a:lnSpc>
                <a:spcPct val="90000"/>
              </a:lnSpc>
              <a:defRPr/>
            </a:pPr>
            <a:endParaRPr lang="en-GB" sz="1200" dirty="0"/>
          </a:p>
          <a:p>
            <a:pPr eaLnBrk="1" hangingPunct="1">
              <a:lnSpc>
                <a:spcPct val="90000"/>
              </a:lnSpc>
              <a:spcBef>
                <a:spcPct val="0"/>
              </a:spcBef>
              <a:defRPr/>
            </a:pPr>
            <a:r>
              <a:rPr lang="es-ES" sz="1200" dirty="0"/>
              <a:t>Pida al grupo leer las reglas básicas y pregunte si están de acuerdo con ellas. Compruebe si deben añadirse otras a la lista. Esté preparado para describir las reglas básicas</a:t>
            </a:r>
            <a:r>
              <a:rPr lang="en-GB" sz="1200" dirty="0"/>
              <a:t>:</a:t>
            </a:r>
          </a:p>
          <a:p>
            <a:pPr eaLnBrk="1" hangingPunct="1">
              <a:lnSpc>
                <a:spcPct val="90000"/>
              </a:lnSpc>
              <a:spcBef>
                <a:spcPct val="0"/>
              </a:spcBef>
              <a:defRPr/>
            </a:pPr>
            <a:endParaRPr lang="en-GB" sz="1200" b="1" dirty="0"/>
          </a:p>
          <a:p>
            <a:pPr marL="171946" indent="-171946" eaLnBrk="1" hangingPunct="1">
              <a:buFont typeface="Arial" pitchFamily="34" charset="0"/>
              <a:buChar char="•"/>
              <a:defRPr/>
            </a:pPr>
            <a:r>
              <a:rPr lang="es-ES_tradnl" sz="1200" b="1" dirty="0"/>
              <a:t>Mantener una actitud abierta</a:t>
            </a:r>
            <a:r>
              <a:rPr lang="es-ES_tradnl" sz="1200" dirty="0"/>
              <a:t>: explique al grupo que no todo el mundo ve las cosas de la misma manera y ser de mente abierta no es sólo una buena práctica en el taller, pero también es importante cuando se trabaja con un mentor.</a:t>
            </a:r>
          </a:p>
          <a:p>
            <a:pPr marL="171946" indent="-171946" eaLnBrk="1" hangingPunct="1">
              <a:lnSpc>
                <a:spcPct val="90000"/>
              </a:lnSpc>
              <a:buFont typeface="Arial" pitchFamily="34" charset="0"/>
              <a:buChar char="•"/>
              <a:defRPr/>
            </a:pPr>
            <a:r>
              <a:rPr lang="es-ES_tradnl" sz="1200" b="1" dirty="0"/>
              <a:t>Reconocer que todos tienen diferentes opiniones, experiencias y estilos.</a:t>
            </a:r>
          </a:p>
          <a:p>
            <a:pPr marL="171946" indent="-171946" eaLnBrk="1" hangingPunct="1">
              <a:lnSpc>
                <a:spcPct val="90000"/>
              </a:lnSpc>
              <a:buFont typeface="Arial" pitchFamily="34" charset="0"/>
              <a:buChar char="•"/>
              <a:defRPr/>
            </a:pPr>
            <a:r>
              <a:rPr lang="es-ES_tradnl" sz="1200" b="1" dirty="0"/>
              <a:t>Explorar nuevas ideas y conductas</a:t>
            </a:r>
            <a:r>
              <a:rPr lang="es-ES_tradnl" sz="1200" dirty="0"/>
              <a:t>: En el taller, a los participantes se les darán a conocer nuevos conceptos, ideas y conductas. Una vez más, recordar que estar abierto a esto asegurará obtener lo máximo del taller de hoy.</a:t>
            </a:r>
          </a:p>
          <a:p>
            <a:pPr marL="171946" indent="-171946" eaLnBrk="1" hangingPunct="1">
              <a:lnSpc>
                <a:spcPct val="90000"/>
              </a:lnSpc>
              <a:buFont typeface="Arial" pitchFamily="34" charset="0"/>
              <a:buChar char="•"/>
              <a:defRPr/>
            </a:pPr>
            <a:r>
              <a:rPr lang="es-ES_tradnl" sz="1200" b="1" dirty="0"/>
              <a:t>Respetar la confidencialidad</a:t>
            </a:r>
            <a:r>
              <a:rPr lang="es-ES_tradnl" sz="1200" dirty="0"/>
              <a:t>: !Todo lo que pase en la aula se queda en la aula!</a:t>
            </a:r>
            <a:endParaRPr lang="es-ES_tradnl" sz="1200" b="1" dirty="0"/>
          </a:p>
          <a:p>
            <a:pPr marL="171946" indent="-171946" eaLnBrk="1" hangingPunct="1">
              <a:lnSpc>
                <a:spcPct val="90000"/>
              </a:lnSpc>
              <a:buFont typeface="Arial" pitchFamily="34" charset="0"/>
              <a:buChar char="•"/>
              <a:defRPr/>
            </a:pPr>
            <a:r>
              <a:rPr lang="es-ES_tradnl" sz="1200" b="1" dirty="0"/>
              <a:t>!Divertirse!: </a:t>
            </a:r>
            <a:r>
              <a:rPr lang="es-ES_tradnl" sz="1200" dirty="0"/>
              <a:t>Mencionar que el pasarlo bien y aprender van de la mano. </a:t>
            </a:r>
          </a:p>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4</a:t>
            </a:fld>
            <a:endParaRPr lang="pt-BR"/>
          </a:p>
        </p:txBody>
      </p:sp>
    </p:spTree>
    <p:extLst>
      <p:ext uri="{BB962C8B-B14F-4D97-AF65-F5344CB8AC3E}">
        <p14:creationId xmlns:p14="http://schemas.microsoft.com/office/powerpoint/2010/main" val="624296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10000"/>
              </a:lnSpc>
              <a:defRPr/>
            </a:pPr>
            <a:r>
              <a:rPr lang="es-ES_tradnl" sz="1600" b="1" dirty="0"/>
              <a:t>El enfoque de hoy– PP3</a:t>
            </a:r>
          </a:p>
          <a:p>
            <a:pPr>
              <a:lnSpc>
                <a:spcPct val="110000"/>
              </a:lnSpc>
              <a:defRPr/>
            </a:pPr>
            <a:endParaRPr lang="es-ES_tradnl" sz="1200" b="1" dirty="0"/>
          </a:p>
          <a:p>
            <a:pPr>
              <a:lnSpc>
                <a:spcPct val="110000"/>
              </a:lnSpc>
              <a:defRPr/>
            </a:pPr>
            <a:r>
              <a:rPr lang="es-ES_tradnl" sz="1200" dirty="0"/>
              <a:t>Resuma el orden del día para que todo el mundo sepa exactamente de lo que se va a tratar en las próximas horas. Mantenga una actitud positiva y optimista. Es de vital importancia que los emprendedores se sientan motivados y con muchas ganas en el taller y, como resultado, para la reunión con su mentor por primera vez.</a:t>
            </a:r>
          </a:p>
          <a:p>
            <a:pPr>
              <a:lnSpc>
                <a:spcPct val="110000"/>
              </a:lnSpc>
              <a:defRPr/>
            </a:pPr>
            <a:endParaRPr lang="es-ES_tradnl" sz="1200" dirty="0"/>
          </a:p>
          <a:p>
            <a:pPr marL="171946" indent="-171946">
              <a:lnSpc>
                <a:spcPct val="110000"/>
              </a:lnSpc>
              <a:buFont typeface="Arial" pitchFamily="34" charset="0"/>
              <a:buChar char="•"/>
              <a:defRPr/>
            </a:pPr>
            <a:r>
              <a:rPr lang="es-ES_tradnl" sz="1200" b="1" dirty="0"/>
              <a:t>¿Qué es la mentoría o </a:t>
            </a:r>
            <a:r>
              <a:rPr lang="es-ES_tradnl" sz="1200" b="1" dirty="0" err="1"/>
              <a:t>mentoring</a:t>
            </a:r>
            <a:r>
              <a:rPr lang="es-ES_tradnl" sz="1200" b="1" dirty="0"/>
              <a:t>?: </a:t>
            </a:r>
            <a:r>
              <a:rPr lang="es-ES_tradnl" sz="1200" dirty="0"/>
              <a:t>El término se definirá claramente dentro del grupo. En el taller exploraremos brevemente los orígenes de la palabra “mentoría" y se explicará cómo se aplica al iniciar un negocio.</a:t>
            </a:r>
          </a:p>
          <a:p>
            <a:pPr marL="171946" indent="-171946">
              <a:lnSpc>
                <a:spcPct val="110000"/>
              </a:lnSpc>
              <a:buFont typeface="Arial" pitchFamily="34" charset="0"/>
              <a:buChar char="•"/>
              <a:defRPr/>
            </a:pPr>
            <a:r>
              <a:rPr lang="es-ES_tradnl" sz="1200" b="1" dirty="0"/>
              <a:t>¿Cómo pueden ayudarle los mentores a ser un emprendedor exitoso?</a:t>
            </a:r>
            <a:r>
              <a:rPr lang="es-ES_tradnl" sz="1200" dirty="0"/>
              <a:t>: Esta parte del taller describirá los beneficios de tener un mentor y cómo las relaciones de mentoría pueden ayudar a los jóvenes emprendedores a crear negocios exitosos y sostenibles.</a:t>
            </a:r>
          </a:p>
          <a:p>
            <a:pPr marL="171946" indent="-171946">
              <a:lnSpc>
                <a:spcPct val="110000"/>
              </a:lnSpc>
              <a:buFont typeface="Arial" pitchFamily="34" charset="0"/>
              <a:buChar char="•"/>
              <a:defRPr/>
            </a:pPr>
            <a:r>
              <a:rPr lang="es-ES_tradnl" sz="1200" b="1" dirty="0"/>
              <a:t>Las tres etapas de la relación son:</a:t>
            </a:r>
            <a:r>
              <a:rPr lang="es-ES_tradnl" sz="1200" dirty="0"/>
              <a:t> el establecimiento, el mantenimiento y  el final de la relación. Mencione que el mentor adopta un estilo diferente en cada una de las tres etapas para ofrecer soporte al emprendedor y que esto será explicado durante el taller. </a:t>
            </a:r>
          </a:p>
          <a:p>
            <a:pPr marL="171946" indent="-171946">
              <a:lnSpc>
                <a:spcPct val="110000"/>
              </a:lnSpc>
              <a:buFont typeface="Arial" pitchFamily="34" charset="0"/>
              <a:buChar char="•"/>
              <a:defRPr/>
            </a:pPr>
            <a:r>
              <a:rPr lang="es-ES_tradnl" sz="1200" b="1" dirty="0"/>
              <a:t>10 consejos para una relación mentor-emprendedor exitosa: </a:t>
            </a:r>
            <a:r>
              <a:rPr lang="es-ES" sz="1200" dirty="0"/>
              <a:t>En esta parte del taller se ofrecen consejos a los emprendedores sobre cómo pueden obtener lo mejor de su mentor y las relaciones de tutoría.</a:t>
            </a:r>
            <a:endParaRPr lang="es-ES_tradnl" sz="1200" b="1" dirty="0"/>
          </a:p>
          <a:p>
            <a:pPr marL="171946" indent="-171946">
              <a:lnSpc>
                <a:spcPct val="110000"/>
              </a:lnSpc>
              <a:buFont typeface="Arial" pitchFamily="34" charset="0"/>
              <a:buChar char="•"/>
              <a:defRPr/>
            </a:pPr>
            <a:r>
              <a:rPr lang="es-ES_tradnl" sz="1200" b="1" dirty="0"/>
              <a:t>Hacer frente a los desafíos en la relación de mentoría:</a:t>
            </a:r>
            <a:r>
              <a:rPr lang="es-ES_tradnl" sz="1200" dirty="0"/>
              <a:t> </a:t>
            </a:r>
            <a:r>
              <a:rPr lang="es-ES" sz="1200" dirty="0"/>
              <a:t>Las cosas pueden salir mal en la relación y este taller servirá para informar y enseñar habilidades que el emprendedor puede utilizar cuando se produzcan problemas.</a:t>
            </a:r>
            <a:endParaRPr lang="es-ES_tradnl" sz="1200" dirty="0"/>
          </a:p>
          <a:p>
            <a:pPr marL="171946" indent="-171946">
              <a:lnSpc>
                <a:spcPct val="110000"/>
              </a:lnSpc>
              <a:buFont typeface="Arial" pitchFamily="34" charset="0"/>
              <a:buChar char="•"/>
              <a:defRPr/>
            </a:pPr>
            <a:r>
              <a:rPr lang="es-ES_tradnl" sz="1200" b="1" dirty="0"/>
              <a:t>Desarrollar habilidades para ofrecer comentarios constructivos: </a:t>
            </a:r>
            <a:r>
              <a:rPr lang="es-ES_tradnl" sz="1200" dirty="0"/>
              <a:t>Puede haber ocasiones en las que el emprendedor tendrá que dar respuestas constructivas a su mentor. Este taller discutirá y pedirá a los participantes a practicar el modelo de “CRECIMIENTO" como una forma de facilitar ese proceso.</a:t>
            </a:r>
          </a:p>
          <a:p>
            <a:pPr>
              <a:lnSpc>
                <a:spcPct val="110000"/>
              </a:lnSpc>
              <a:defRPr/>
            </a:pPr>
            <a:r>
              <a:rPr lang="es-ES_tradnl" sz="1200" dirty="0"/>
              <a:t>	Nota: ‘CRECIMIENTO’ referente a: Reconocer la situación que deben enfrentar. Tener en cuenta del impacto de la situación si no se trata a tiempo. Esto se hace </a:t>
            </a:r>
            <a:r>
              <a:rPr lang="es-ES_tradnl" sz="1200" dirty="0" err="1"/>
              <a:t>inciando</a:t>
            </a:r>
            <a:r>
              <a:rPr lang="es-ES_tradnl" sz="1200" dirty="0"/>
              <a:t> una conversación adulto-adulto en la que todas las partes ganan. Cuando la solución es aceptable para ambas partes, se termina la conversación y se sigue adelante.</a:t>
            </a:r>
          </a:p>
          <a:p>
            <a:pPr marL="171946" indent="-171946">
              <a:lnSpc>
                <a:spcPct val="110000"/>
              </a:lnSpc>
              <a:buFont typeface="Arial" pitchFamily="34" charset="0"/>
              <a:buChar char="•"/>
              <a:defRPr/>
            </a:pPr>
            <a:r>
              <a:rPr lang="es-ES_tradnl" sz="1200" b="1" dirty="0"/>
              <a:t>¿Qué ocurre después?:</a:t>
            </a:r>
            <a:r>
              <a:rPr lang="es-ES_tradnl" sz="1200" dirty="0"/>
              <a:t> Informe al grupo que ya habrá tiempo para una sesión de preguntas y respuestas al final del taller, y se hará un esfuerzo para responder preguntas específicas durante el taller.</a:t>
            </a:r>
          </a:p>
          <a:p>
            <a:pPr marL="171946" indent="-171946">
              <a:lnSpc>
                <a:spcPct val="110000"/>
              </a:lnSpc>
              <a:buFont typeface="Arial" pitchFamily="34" charset="0"/>
              <a:buChar char="•"/>
              <a:defRPr/>
            </a:pPr>
            <a:r>
              <a:rPr lang="es-ES_tradnl" sz="1200" b="1" dirty="0">
                <a:solidFill>
                  <a:srgbClr val="FF0000"/>
                </a:solidFill>
              </a:rPr>
              <a:t>*Distribuya el libro de trabajo para todos los participantes*  </a:t>
            </a:r>
            <a:r>
              <a:rPr lang="es-ES_tradnl" sz="1200" dirty="0">
                <a:solidFill>
                  <a:srgbClr val="FF0000"/>
                </a:solidFill>
              </a:rPr>
              <a:t>y explique que hará referencia a él durante el trascurso del taller.</a:t>
            </a:r>
            <a:r>
              <a:rPr lang="es-ES_tradnl" sz="1200" dirty="0"/>
              <a:t> </a:t>
            </a:r>
          </a:p>
          <a:p>
            <a:pPr marL="171946" indent="-171946">
              <a:lnSpc>
                <a:spcPct val="110000"/>
              </a:lnSpc>
              <a:buFont typeface="Arial" pitchFamily="34" charset="0"/>
              <a:buChar char="•"/>
              <a:defRPr/>
            </a:pPr>
            <a:r>
              <a:rPr lang="es-ES" sz="1200" b="1" dirty="0"/>
              <a:t>NOTA: </a:t>
            </a:r>
            <a:r>
              <a:rPr lang="es-ES" sz="1200" dirty="0"/>
              <a:t>pida a los participantes que completen la </a:t>
            </a:r>
            <a:r>
              <a:rPr lang="es-ES" sz="1200" u="sng" dirty="0"/>
              <a:t>primera</a:t>
            </a:r>
            <a:r>
              <a:rPr lang="es-ES" sz="1200" dirty="0"/>
              <a:t> pregunta del Formulario de Evaluación de Formación en la página 11 del libro de ejercicios "Al inicio del taller, ¿qué grado de confianza se tienen como emprendedores?" Al final del taller, deberá pedir a los participantes que llenen el resto del formulario. Esto ayudará a informar de las mejoras para futuros talleres de capacitación</a:t>
            </a:r>
            <a:endParaRPr lang="es-ES_tradnl" sz="1200" dirty="0"/>
          </a:p>
          <a:p>
            <a:pPr marL="171946" indent="-171946">
              <a:lnSpc>
                <a:spcPct val="110000"/>
              </a:lnSpc>
              <a:buFont typeface="Arial" pitchFamily="34" charset="0"/>
              <a:buChar char="•"/>
              <a:defRPr/>
            </a:pPr>
            <a:endParaRPr lang="es-ES_tradnl" sz="1200" dirty="0"/>
          </a:p>
          <a:p>
            <a:pPr>
              <a:lnSpc>
                <a:spcPct val="110000"/>
              </a:lnSpc>
              <a:defRPr/>
            </a:pPr>
            <a:r>
              <a:rPr lang="es-ES_tradnl" sz="1200" dirty="0"/>
              <a:t>Pregunte al grupo si tienen algunas expectativas adicionales. Si es así, anótelas en el rotafolio y haga referencia a ellas al final del taller.</a:t>
            </a:r>
            <a:endParaRPr lang="es-ES_tradnl" sz="1050" dirty="0"/>
          </a:p>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5</a:t>
            </a:fld>
            <a:endParaRPr lang="pt-BR"/>
          </a:p>
        </p:txBody>
      </p:sp>
    </p:spTree>
    <p:extLst>
      <p:ext uri="{BB962C8B-B14F-4D97-AF65-F5344CB8AC3E}">
        <p14:creationId xmlns:p14="http://schemas.microsoft.com/office/powerpoint/2010/main" val="226526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spcBef>
                <a:spcPct val="0"/>
              </a:spcBef>
              <a:defRPr/>
            </a:pPr>
            <a:r>
              <a:rPr lang="en-GB" sz="1200" b="1" dirty="0"/>
              <a:t>¿</a:t>
            </a:r>
            <a:r>
              <a:rPr lang="es-ES_tradnl" sz="1200" b="1" dirty="0"/>
              <a:t>Qué es mentoría? - PP6</a:t>
            </a:r>
            <a:endParaRPr lang="es-ES_tradnl" sz="1200" dirty="0"/>
          </a:p>
          <a:p>
            <a:pPr eaLnBrk="1" hangingPunct="1">
              <a:spcBef>
                <a:spcPct val="0"/>
              </a:spcBef>
              <a:defRPr/>
            </a:pPr>
            <a:endParaRPr lang="es-ES_tradnl" sz="1200" dirty="0"/>
          </a:p>
          <a:p>
            <a:pPr eaLnBrk="1" hangingPunct="1">
              <a:spcBef>
                <a:spcPct val="0"/>
              </a:spcBef>
              <a:defRPr/>
            </a:pPr>
            <a:r>
              <a:rPr lang="es-ES_tradnl" sz="1200" b="1" u="sng" dirty="0"/>
              <a:t>Ejercicio del rotafolio</a:t>
            </a:r>
          </a:p>
          <a:p>
            <a:pPr marL="171946" indent="-171946" eaLnBrk="1" hangingPunct="1">
              <a:spcBef>
                <a:spcPct val="0"/>
              </a:spcBef>
              <a:buFont typeface="Arial" pitchFamily="34" charset="0"/>
              <a:buChar char="•"/>
              <a:defRPr/>
            </a:pPr>
            <a:r>
              <a:rPr lang="es-ES_tradnl" sz="1200" dirty="0"/>
              <a:t>Escriba en un rotafolio: ‘Mentoría es….’</a:t>
            </a:r>
          </a:p>
          <a:p>
            <a:pPr marL="171946" indent="-171946" eaLnBrk="1" hangingPunct="1">
              <a:spcBef>
                <a:spcPct val="0"/>
              </a:spcBef>
              <a:buFont typeface="Arial" pitchFamily="34" charset="0"/>
              <a:buChar char="•"/>
              <a:defRPr/>
            </a:pPr>
            <a:r>
              <a:rPr lang="es-ES_tradnl" sz="1200" dirty="0"/>
              <a:t>Pida al grupo que responda a la pregunta:- “¿Qué es la mentoría?” </a:t>
            </a:r>
          </a:p>
          <a:p>
            <a:pPr marL="171946" indent="-171946" eaLnBrk="1" hangingPunct="1">
              <a:spcBef>
                <a:spcPct val="0"/>
              </a:spcBef>
              <a:buFont typeface="Arial" pitchFamily="34" charset="0"/>
              <a:buChar char="•"/>
              <a:defRPr/>
            </a:pPr>
            <a:r>
              <a:rPr lang="es-ES_tradnl" sz="1200" dirty="0"/>
              <a:t>Escriba las respuestas del grupo y publíquelas en la pared al lado de los carteles anteriores.</a:t>
            </a:r>
          </a:p>
          <a:p>
            <a:pPr marL="171946" indent="-171946" eaLnBrk="1" hangingPunct="1">
              <a:spcBef>
                <a:spcPct val="0"/>
              </a:spcBef>
              <a:defRPr/>
            </a:pPr>
            <a:endParaRPr lang="es-ES_tradnl" sz="1200" dirty="0"/>
          </a:p>
          <a:p>
            <a:pPr eaLnBrk="1" hangingPunct="1">
              <a:spcBef>
                <a:spcPct val="0"/>
              </a:spcBef>
              <a:defRPr/>
            </a:pPr>
            <a:endParaRPr lang="es-ES_tradnl" sz="1200" dirty="0"/>
          </a:p>
          <a:p>
            <a:pPr eaLnBrk="1" hangingPunct="1">
              <a:spcBef>
                <a:spcPct val="0"/>
              </a:spcBef>
              <a:defRPr/>
            </a:pPr>
            <a:r>
              <a:rPr lang="es-ES_tradnl" sz="1200" b="1" dirty="0"/>
              <a:t>Nota para el líder del taller: </a:t>
            </a:r>
          </a:p>
          <a:p>
            <a:pPr marL="171946" indent="-171946" eaLnBrk="1" hangingPunct="1">
              <a:spcBef>
                <a:spcPct val="0"/>
              </a:spcBef>
              <a:buFont typeface="Arial" pitchFamily="34" charset="0"/>
              <a:buChar char="•"/>
              <a:defRPr/>
            </a:pPr>
            <a:r>
              <a:rPr lang="es-ES_tradnl" sz="1200" dirty="0"/>
              <a:t>En este punto, recibirá un número de comentarios y opiniones del grupo.</a:t>
            </a:r>
          </a:p>
          <a:p>
            <a:pPr marL="171946" indent="-171946" eaLnBrk="1" hangingPunct="1">
              <a:spcBef>
                <a:spcPct val="0"/>
              </a:spcBef>
              <a:buFont typeface="Arial" pitchFamily="34" charset="0"/>
              <a:buChar char="•"/>
              <a:defRPr/>
            </a:pPr>
            <a:r>
              <a:rPr lang="es-ES_tradnl" sz="1200" dirty="0"/>
              <a:t>Esté preparado para escucharlos y haga preguntas abiertas adicionales en beneficio de todo el grupo.</a:t>
            </a:r>
            <a:endParaRPr lang="es-ES_tradnl" sz="1200" b="1" dirty="0">
              <a:solidFill>
                <a:srgbClr val="FF0000"/>
              </a:solidFill>
            </a:endParaRPr>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6</a:t>
            </a:fld>
            <a:endParaRPr lang="pt-BR"/>
          </a:p>
        </p:txBody>
      </p:sp>
    </p:spTree>
    <p:extLst>
      <p:ext uri="{BB962C8B-B14F-4D97-AF65-F5344CB8AC3E}">
        <p14:creationId xmlns:p14="http://schemas.microsoft.com/office/powerpoint/2010/main" val="13354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CAV: </a:t>
            </a:r>
            <a:r>
              <a:rPr lang="pt-BR" dirty="0">
                <a:hlinkClick r:id="rId3"/>
              </a:rPr>
              <a:t>https://andragogiabrasil.com.br/aprendizagem-vivencial/targetText=A%20Aprendizagem%20Vivencial%20%C3%83%C2%A9%20a,que%20envolva%20desenvolvimento%20de%20pessoas.</a:t>
            </a:r>
            <a:endParaRPr lang="pt-BR" dirty="0"/>
          </a:p>
          <a:p>
            <a:pPr marL="171450" indent="-171450">
              <a:buFont typeface="Arial" panose="020B0604020202020204" pitchFamily="34" charset="0"/>
              <a:buChar char="•"/>
            </a:pPr>
            <a:r>
              <a:rPr lang="pt-BR" dirty="0"/>
              <a:t>Vivência: Realização da atividade em si.</a:t>
            </a:r>
          </a:p>
          <a:p>
            <a:pPr marL="628650" lvl="1" indent="-171450">
              <a:buFont typeface="Arial" panose="020B0604020202020204" pitchFamily="34" charset="0"/>
              <a:buChar char="•"/>
            </a:pPr>
            <a:r>
              <a:rPr lang="pt-BR" dirty="0"/>
              <a:t>Há alguma dúvida sobre a tarefa a ser realizada?</a:t>
            </a:r>
          </a:p>
          <a:p>
            <a:pPr marL="628650" lvl="1" indent="-171450">
              <a:buFont typeface="Arial" panose="020B0604020202020204" pitchFamily="34" charset="0"/>
              <a:buChar char="•"/>
            </a:pPr>
            <a:r>
              <a:rPr lang="pt-BR" dirty="0"/>
              <a:t>Como está indo?</a:t>
            </a:r>
          </a:p>
          <a:p>
            <a:pPr marL="628650" lvl="1" indent="-171450">
              <a:buFont typeface="Arial" panose="020B0604020202020204" pitchFamily="34" charset="0"/>
              <a:buChar char="•"/>
            </a:pPr>
            <a:r>
              <a:rPr lang="pt-BR" dirty="0"/>
              <a:t>Quanto tempo mais  precisam?</a:t>
            </a:r>
          </a:p>
          <a:p>
            <a:pPr marL="171450" lvl="0" indent="-171450">
              <a:buFont typeface="Arial" panose="020B0604020202020204" pitchFamily="34" charset="0"/>
              <a:buChar char="•"/>
            </a:pPr>
            <a:r>
              <a:rPr lang="pt-BR" dirty="0"/>
              <a:t>Relato: Expressão e compartilhamento das reações e sentimentos.</a:t>
            </a:r>
          </a:p>
          <a:p>
            <a:pPr marL="628650" lvl="1" indent="-171450">
              <a:buFont typeface="Arial" panose="020B0604020202020204" pitchFamily="34" charset="0"/>
              <a:buChar char="•"/>
            </a:pPr>
            <a:r>
              <a:rPr lang="pt-BR" dirty="0"/>
              <a:t>Como foi para vocês realizar essa atividade?</a:t>
            </a:r>
          </a:p>
          <a:p>
            <a:pPr marL="628650" lvl="1" indent="-171450">
              <a:buFont typeface="Arial" panose="020B0604020202020204" pitchFamily="34" charset="0"/>
              <a:buChar char="•"/>
            </a:pPr>
            <a:r>
              <a:rPr lang="pt-BR" dirty="0"/>
              <a:t>Como vocês se sentiram durante a atividade?</a:t>
            </a:r>
          </a:p>
          <a:p>
            <a:pPr marL="628650" lvl="1" indent="-171450">
              <a:buFont typeface="Arial" panose="020B0604020202020204" pitchFamily="34" charset="0"/>
              <a:buChar char="•"/>
            </a:pPr>
            <a:r>
              <a:rPr lang="pt-BR" dirty="0"/>
              <a:t>Como se sentiram com o resultado?</a:t>
            </a:r>
          </a:p>
          <a:p>
            <a:pPr marL="171450" lvl="0" indent="-171450">
              <a:buFont typeface="Arial" panose="020B0604020202020204" pitchFamily="34" charset="0"/>
              <a:buChar char="•"/>
            </a:pPr>
            <a:r>
              <a:rPr lang="pt-BR" dirty="0"/>
              <a:t>Processamento: Análise do desempenho do grupo e discussão dos padrões. </a:t>
            </a:r>
          </a:p>
          <a:p>
            <a:pPr marL="628650" lvl="1" indent="-171450">
              <a:buFont typeface="Arial" panose="020B0604020202020204" pitchFamily="34" charset="0"/>
              <a:buChar char="•"/>
            </a:pPr>
            <a:r>
              <a:rPr lang="pt-BR" dirty="0"/>
              <a:t>Qual sua visão sobre o que aconteceu?</a:t>
            </a:r>
          </a:p>
          <a:p>
            <a:pPr marL="628650" lvl="1" indent="-171450">
              <a:buFont typeface="Arial" panose="020B0604020202020204" pitchFamily="34" charset="0"/>
              <a:buChar char="•"/>
            </a:pPr>
            <a:r>
              <a:rPr lang="pt-BR" dirty="0"/>
              <a:t>O que observaram sobre/quando…?</a:t>
            </a:r>
          </a:p>
          <a:p>
            <a:pPr marL="628650" lvl="1" indent="-171450">
              <a:buFont typeface="Arial" panose="020B0604020202020204" pitchFamily="34" charset="0"/>
              <a:buChar char="•"/>
            </a:pPr>
            <a:r>
              <a:rPr lang="pt-BR" dirty="0"/>
              <a:t>Qual o motivo para o resultado que alcançaram?</a:t>
            </a:r>
          </a:p>
          <a:p>
            <a:pPr marL="628650" lvl="1" indent="-171450">
              <a:buFont typeface="Arial" panose="020B0604020202020204" pitchFamily="34" charset="0"/>
              <a:buChar char="•"/>
            </a:pPr>
            <a:r>
              <a:rPr lang="pt-BR" dirty="0"/>
              <a:t>Se tivessem outra chance, o que mudariam?</a:t>
            </a:r>
          </a:p>
          <a:p>
            <a:pPr marL="171450" lvl="0" indent="-171450">
              <a:buFont typeface="Arial" panose="020B0604020202020204" pitchFamily="34" charset="0"/>
              <a:buChar char="•"/>
            </a:pPr>
            <a:r>
              <a:rPr lang="pt-BR" dirty="0"/>
              <a:t>Generalização: Comparação e interferências com situações reais.</a:t>
            </a:r>
          </a:p>
          <a:p>
            <a:pPr marL="628650" lvl="1" indent="-171450">
              <a:buFont typeface="Arial" panose="020B0604020202020204" pitchFamily="34" charset="0"/>
              <a:buChar char="•"/>
            </a:pPr>
            <a:r>
              <a:rPr lang="pt-BR" dirty="0"/>
              <a:t>O que vocês aprenderam com esta atividade?</a:t>
            </a:r>
          </a:p>
          <a:p>
            <a:pPr marL="628650" lvl="1" indent="-171450">
              <a:buFont typeface="Arial" panose="020B0604020202020204" pitchFamily="34" charset="0"/>
              <a:buChar char="•"/>
            </a:pPr>
            <a:r>
              <a:rPr lang="pt-BR" dirty="0"/>
              <a:t>Existem lições a serem aprendidas?</a:t>
            </a:r>
          </a:p>
          <a:p>
            <a:pPr marL="628650" lvl="1" indent="-171450">
              <a:buFont typeface="Arial" panose="020B0604020202020204" pitchFamily="34" charset="0"/>
              <a:buChar char="•"/>
            </a:pPr>
            <a:r>
              <a:rPr lang="pt-BR" dirty="0"/>
              <a:t>O que esta vivência tem a ver com a mentoria?</a:t>
            </a:r>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7</a:t>
            </a:fld>
            <a:endParaRPr lang="pt-BR"/>
          </a:p>
        </p:txBody>
      </p:sp>
    </p:spTree>
    <p:extLst>
      <p:ext uri="{BB962C8B-B14F-4D97-AF65-F5344CB8AC3E}">
        <p14:creationId xmlns:p14="http://schemas.microsoft.com/office/powerpoint/2010/main" val="2603444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BR" dirty="0"/>
          </a:p>
        </p:txBody>
      </p:sp>
      <p:sp>
        <p:nvSpPr>
          <p:cNvPr id="4" name="Marcador de Posição do Número do Diapositivo 3"/>
          <p:cNvSpPr>
            <a:spLocks noGrp="1"/>
          </p:cNvSpPr>
          <p:nvPr>
            <p:ph type="sldNum" sz="quarter" idx="5"/>
          </p:nvPr>
        </p:nvSpPr>
        <p:spPr/>
        <p:txBody>
          <a:bodyPr/>
          <a:lstStyle/>
          <a:p>
            <a:fld id="{667FC9F6-F0D6-4360-81CB-422795843437}" type="slidenum">
              <a:rPr lang="pt-BR" smtClean="0"/>
              <a:t>8</a:t>
            </a:fld>
            <a:endParaRPr lang="pt-BR"/>
          </a:p>
        </p:txBody>
      </p:sp>
    </p:spTree>
    <p:extLst>
      <p:ext uri="{BB962C8B-B14F-4D97-AF65-F5344CB8AC3E}">
        <p14:creationId xmlns:p14="http://schemas.microsoft.com/office/powerpoint/2010/main" val="43281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b="0" i="0" u="none" strike="noStrike" cap="none" dirty="0">
                <a:solidFill>
                  <a:schemeClr val="dk1"/>
                </a:solidFill>
                <a:latin typeface="Calibri"/>
                <a:ea typeface="Calibri"/>
                <a:cs typeface="Calibri"/>
                <a:sym typeface="Calibri"/>
              </a:rPr>
              <a:t>Impacto da mentoria: pesquisa da YBI com mais de 1000 empreendedores em 42 países avaliou o impacto da mentoria para empreendedores. A pesquisa foi realizada em duas fases, a primeira em fevereiro de 2016 e a segunda em outubro de 2017. Os resultados obtidos demonstram o impacto da mentoria no desenvolvimento não só dos negócios mas também no desenvolvimento do empreendedor. Os primeiros números revelam os resultados da primeira fase da pesquisa, os segundos na segunda etapa da mentoria, o que significa que a mentoria é ainda mais impactante em mentorias a longo prazo.</a:t>
            </a:r>
            <a:endParaRPr sz="1200" b="0" i="0" u="none" strike="noStrike" cap="none" dirty="0">
              <a:solidFill>
                <a:schemeClr val="dk1"/>
              </a:solidFill>
              <a:latin typeface="Calibri"/>
              <a:ea typeface="Calibri"/>
              <a:cs typeface="Calibri"/>
              <a:sym typeface="Calibri"/>
            </a:endParaRPr>
          </a:p>
        </p:txBody>
      </p:sp>
      <p:sp>
        <p:nvSpPr>
          <p:cNvPr id="201" name="Google Shape;20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D7B7E-AA6F-47B7-9E29-B18697FA5C10}"/>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pt-BR"/>
          </a:p>
        </p:txBody>
      </p:sp>
      <p:sp>
        <p:nvSpPr>
          <p:cNvPr id="3" name="Subtítulo 2">
            <a:extLst>
              <a:ext uri="{FF2B5EF4-FFF2-40B4-BE49-F238E27FC236}">
                <a16:creationId xmlns:a16="http://schemas.microsoft.com/office/drawing/2014/main" id="{652EF2B8-DB0D-4FB7-BA49-F01343E3BA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pt-BR"/>
          </a:p>
        </p:txBody>
      </p:sp>
      <p:sp>
        <p:nvSpPr>
          <p:cNvPr id="4" name="Marcador de Posição da Data 3">
            <a:extLst>
              <a:ext uri="{FF2B5EF4-FFF2-40B4-BE49-F238E27FC236}">
                <a16:creationId xmlns:a16="http://schemas.microsoft.com/office/drawing/2014/main" id="{BA2355D7-1DDB-4E57-B36D-985855296A6C}"/>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5" name="Marcador de Posição do Rodapé 4">
            <a:extLst>
              <a:ext uri="{FF2B5EF4-FFF2-40B4-BE49-F238E27FC236}">
                <a16:creationId xmlns:a16="http://schemas.microsoft.com/office/drawing/2014/main" id="{18958712-DB0D-48C9-BD46-A8E005F58FB9}"/>
              </a:ext>
            </a:extLst>
          </p:cNvPr>
          <p:cNvSpPr>
            <a:spLocks noGrp="1"/>
          </p:cNvSpPr>
          <p:nvPr>
            <p:ph type="ftr" sz="quarter" idx="11"/>
          </p:nvPr>
        </p:nvSpPr>
        <p:spPr/>
        <p:txBody>
          <a:bodyPr/>
          <a:lstStyle/>
          <a:p>
            <a:endParaRPr lang="pt-BR"/>
          </a:p>
        </p:txBody>
      </p:sp>
      <p:sp>
        <p:nvSpPr>
          <p:cNvPr id="6" name="Marcador de Posição do Número do Diapositivo 5">
            <a:extLst>
              <a:ext uri="{FF2B5EF4-FFF2-40B4-BE49-F238E27FC236}">
                <a16:creationId xmlns:a16="http://schemas.microsoft.com/office/drawing/2014/main" id="{D17E348F-B51B-4C32-A118-8B40AC46DA40}"/>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2991526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2A845-604F-4FE7-A86E-CF376613D780}"/>
              </a:ext>
            </a:extLst>
          </p:cNvPr>
          <p:cNvSpPr>
            <a:spLocks noGrp="1"/>
          </p:cNvSpPr>
          <p:nvPr>
            <p:ph type="title"/>
          </p:nvPr>
        </p:nvSpPr>
        <p:spPr/>
        <p:txBody>
          <a:bodyPr/>
          <a:lstStyle/>
          <a:p>
            <a:r>
              <a:rPr lang="pt-PT"/>
              <a:t>Clique para editar o estilo de título do Modelo Global</a:t>
            </a:r>
            <a:endParaRPr lang="pt-BR"/>
          </a:p>
        </p:txBody>
      </p:sp>
      <p:sp>
        <p:nvSpPr>
          <p:cNvPr id="3" name="Marcador de Posição de Texto Vertical 2">
            <a:extLst>
              <a:ext uri="{FF2B5EF4-FFF2-40B4-BE49-F238E27FC236}">
                <a16:creationId xmlns:a16="http://schemas.microsoft.com/office/drawing/2014/main" id="{322D41E0-E085-4B76-A8D5-7B34E27AABE8}"/>
              </a:ext>
            </a:extLst>
          </p:cNvPr>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4" name="Marcador de Posição da Data 3">
            <a:extLst>
              <a:ext uri="{FF2B5EF4-FFF2-40B4-BE49-F238E27FC236}">
                <a16:creationId xmlns:a16="http://schemas.microsoft.com/office/drawing/2014/main" id="{38A3BD61-8CA3-4C65-9A6A-D3F15F2E80B0}"/>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5" name="Marcador de Posição do Rodapé 4">
            <a:extLst>
              <a:ext uri="{FF2B5EF4-FFF2-40B4-BE49-F238E27FC236}">
                <a16:creationId xmlns:a16="http://schemas.microsoft.com/office/drawing/2014/main" id="{1FFD147A-0D48-4DAC-9439-006C43C6088C}"/>
              </a:ext>
            </a:extLst>
          </p:cNvPr>
          <p:cNvSpPr>
            <a:spLocks noGrp="1"/>
          </p:cNvSpPr>
          <p:nvPr>
            <p:ph type="ftr" sz="quarter" idx="11"/>
          </p:nvPr>
        </p:nvSpPr>
        <p:spPr/>
        <p:txBody>
          <a:bodyPr/>
          <a:lstStyle/>
          <a:p>
            <a:endParaRPr lang="pt-BR"/>
          </a:p>
        </p:txBody>
      </p:sp>
      <p:sp>
        <p:nvSpPr>
          <p:cNvPr id="6" name="Marcador de Posição do Número do Diapositivo 5">
            <a:extLst>
              <a:ext uri="{FF2B5EF4-FFF2-40B4-BE49-F238E27FC236}">
                <a16:creationId xmlns:a16="http://schemas.microsoft.com/office/drawing/2014/main" id="{AA33B615-BCF9-4ABE-8E30-382CB26390F9}"/>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1180324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725F047-FF69-4663-92CD-6D4A273AA687}"/>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pt-BR"/>
          </a:p>
        </p:txBody>
      </p:sp>
      <p:sp>
        <p:nvSpPr>
          <p:cNvPr id="3" name="Marcador de Posição de Texto Vertical 2">
            <a:extLst>
              <a:ext uri="{FF2B5EF4-FFF2-40B4-BE49-F238E27FC236}">
                <a16:creationId xmlns:a16="http://schemas.microsoft.com/office/drawing/2014/main" id="{57E04BB6-D5B2-447A-A23C-6695A2912650}"/>
              </a:ext>
            </a:extLst>
          </p:cNvPr>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4" name="Marcador de Posição da Data 3">
            <a:extLst>
              <a:ext uri="{FF2B5EF4-FFF2-40B4-BE49-F238E27FC236}">
                <a16:creationId xmlns:a16="http://schemas.microsoft.com/office/drawing/2014/main" id="{72164D10-C9B2-4F31-971D-50A5638CF6CF}"/>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5" name="Marcador de Posição do Rodapé 4">
            <a:extLst>
              <a:ext uri="{FF2B5EF4-FFF2-40B4-BE49-F238E27FC236}">
                <a16:creationId xmlns:a16="http://schemas.microsoft.com/office/drawing/2014/main" id="{817BCE2B-D04B-41C9-8502-D889C4AFD356}"/>
              </a:ext>
            </a:extLst>
          </p:cNvPr>
          <p:cNvSpPr>
            <a:spLocks noGrp="1"/>
          </p:cNvSpPr>
          <p:nvPr>
            <p:ph type="ftr" sz="quarter" idx="11"/>
          </p:nvPr>
        </p:nvSpPr>
        <p:spPr/>
        <p:txBody>
          <a:bodyPr/>
          <a:lstStyle/>
          <a:p>
            <a:endParaRPr lang="pt-BR"/>
          </a:p>
        </p:txBody>
      </p:sp>
      <p:sp>
        <p:nvSpPr>
          <p:cNvPr id="6" name="Marcador de Posição do Número do Diapositivo 5">
            <a:extLst>
              <a:ext uri="{FF2B5EF4-FFF2-40B4-BE49-F238E27FC236}">
                <a16:creationId xmlns:a16="http://schemas.microsoft.com/office/drawing/2014/main" id="{DCA81EB5-D638-49A4-AB0D-F6DC50A20935}"/>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176529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84929-FAE1-46A7-81A6-A2276B6C641D}"/>
              </a:ext>
            </a:extLst>
          </p:cNvPr>
          <p:cNvSpPr>
            <a:spLocks noGrp="1"/>
          </p:cNvSpPr>
          <p:nvPr>
            <p:ph type="title"/>
          </p:nvPr>
        </p:nvSpPr>
        <p:spPr/>
        <p:txBody>
          <a:bodyPr/>
          <a:lstStyle/>
          <a:p>
            <a:r>
              <a:rPr lang="pt-PT"/>
              <a:t>Clique para editar o estilo de título do Modelo Global</a:t>
            </a:r>
            <a:endParaRPr lang="pt-BR"/>
          </a:p>
        </p:txBody>
      </p:sp>
      <p:sp>
        <p:nvSpPr>
          <p:cNvPr id="3" name="Marcador de Posição de Conteúdo 2">
            <a:extLst>
              <a:ext uri="{FF2B5EF4-FFF2-40B4-BE49-F238E27FC236}">
                <a16:creationId xmlns:a16="http://schemas.microsoft.com/office/drawing/2014/main" id="{371441C6-63F8-4E19-9236-5103B81319F2}"/>
              </a:ext>
            </a:extLst>
          </p:cNvPr>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4" name="Marcador de Posição da Data 3">
            <a:extLst>
              <a:ext uri="{FF2B5EF4-FFF2-40B4-BE49-F238E27FC236}">
                <a16:creationId xmlns:a16="http://schemas.microsoft.com/office/drawing/2014/main" id="{B3C27EAE-BF6E-4166-ABED-7FBB33A998E4}"/>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5" name="Marcador de Posição do Rodapé 4">
            <a:extLst>
              <a:ext uri="{FF2B5EF4-FFF2-40B4-BE49-F238E27FC236}">
                <a16:creationId xmlns:a16="http://schemas.microsoft.com/office/drawing/2014/main" id="{91598D2D-093A-4DD6-A066-5AAA51CE79B5}"/>
              </a:ext>
            </a:extLst>
          </p:cNvPr>
          <p:cNvSpPr>
            <a:spLocks noGrp="1"/>
          </p:cNvSpPr>
          <p:nvPr>
            <p:ph type="ftr" sz="quarter" idx="11"/>
          </p:nvPr>
        </p:nvSpPr>
        <p:spPr/>
        <p:txBody>
          <a:bodyPr/>
          <a:lstStyle/>
          <a:p>
            <a:endParaRPr lang="pt-BR"/>
          </a:p>
        </p:txBody>
      </p:sp>
      <p:sp>
        <p:nvSpPr>
          <p:cNvPr id="6" name="Marcador de Posição do Número do Diapositivo 5">
            <a:extLst>
              <a:ext uri="{FF2B5EF4-FFF2-40B4-BE49-F238E27FC236}">
                <a16:creationId xmlns:a16="http://schemas.microsoft.com/office/drawing/2014/main" id="{EFC570C3-BABD-4EBF-9430-046262E6782B}"/>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340881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46069-F72C-4352-9954-0B8A5901F105}"/>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endParaRPr lang="pt-BR"/>
          </a:p>
        </p:txBody>
      </p:sp>
      <p:sp>
        <p:nvSpPr>
          <p:cNvPr id="3" name="Marcador de Posição do Texto 2">
            <a:extLst>
              <a:ext uri="{FF2B5EF4-FFF2-40B4-BE49-F238E27FC236}">
                <a16:creationId xmlns:a16="http://schemas.microsoft.com/office/drawing/2014/main" id="{A5A7060A-87C7-4A29-B99F-3B55BA8B8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a:extLst>
              <a:ext uri="{FF2B5EF4-FFF2-40B4-BE49-F238E27FC236}">
                <a16:creationId xmlns:a16="http://schemas.microsoft.com/office/drawing/2014/main" id="{812D3B11-D9BD-4DA9-977A-68D4654AFD02}"/>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5" name="Marcador de Posição do Rodapé 4">
            <a:extLst>
              <a:ext uri="{FF2B5EF4-FFF2-40B4-BE49-F238E27FC236}">
                <a16:creationId xmlns:a16="http://schemas.microsoft.com/office/drawing/2014/main" id="{14342DE9-5C7F-4D9B-A8EC-135BC5236C32}"/>
              </a:ext>
            </a:extLst>
          </p:cNvPr>
          <p:cNvSpPr>
            <a:spLocks noGrp="1"/>
          </p:cNvSpPr>
          <p:nvPr>
            <p:ph type="ftr" sz="quarter" idx="11"/>
          </p:nvPr>
        </p:nvSpPr>
        <p:spPr/>
        <p:txBody>
          <a:bodyPr/>
          <a:lstStyle/>
          <a:p>
            <a:endParaRPr lang="pt-BR"/>
          </a:p>
        </p:txBody>
      </p:sp>
      <p:sp>
        <p:nvSpPr>
          <p:cNvPr id="6" name="Marcador de Posição do Número do Diapositivo 5">
            <a:extLst>
              <a:ext uri="{FF2B5EF4-FFF2-40B4-BE49-F238E27FC236}">
                <a16:creationId xmlns:a16="http://schemas.microsoft.com/office/drawing/2014/main" id="{4C868EAD-3FEB-45A1-B227-F0AB8E3BBDFB}"/>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384653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E4C80-4F88-4E18-BDAE-4DA13EF67E06}"/>
              </a:ext>
            </a:extLst>
          </p:cNvPr>
          <p:cNvSpPr>
            <a:spLocks noGrp="1"/>
          </p:cNvSpPr>
          <p:nvPr>
            <p:ph type="title"/>
          </p:nvPr>
        </p:nvSpPr>
        <p:spPr/>
        <p:txBody>
          <a:bodyPr/>
          <a:lstStyle/>
          <a:p>
            <a:r>
              <a:rPr lang="pt-PT"/>
              <a:t>Clique para editar o estilo de título do Modelo Global</a:t>
            </a:r>
            <a:endParaRPr lang="pt-BR"/>
          </a:p>
        </p:txBody>
      </p:sp>
      <p:sp>
        <p:nvSpPr>
          <p:cNvPr id="3" name="Marcador de Posição de Conteúdo 2">
            <a:extLst>
              <a:ext uri="{FF2B5EF4-FFF2-40B4-BE49-F238E27FC236}">
                <a16:creationId xmlns:a16="http://schemas.microsoft.com/office/drawing/2014/main" id="{96766077-E364-48DA-A152-752197A09667}"/>
              </a:ext>
            </a:extLst>
          </p:cNvPr>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4" name="Marcador de Posição de Conteúdo 3">
            <a:extLst>
              <a:ext uri="{FF2B5EF4-FFF2-40B4-BE49-F238E27FC236}">
                <a16:creationId xmlns:a16="http://schemas.microsoft.com/office/drawing/2014/main" id="{CE69AD24-6720-499B-9CCF-E18554373E1D}"/>
              </a:ext>
            </a:extLst>
          </p:cNvPr>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5" name="Marcador de Posição da Data 4">
            <a:extLst>
              <a:ext uri="{FF2B5EF4-FFF2-40B4-BE49-F238E27FC236}">
                <a16:creationId xmlns:a16="http://schemas.microsoft.com/office/drawing/2014/main" id="{0EBBC2DF-E64B-45A0-AFE1-BDF455F73208}"/>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6" name="Marcador de Posição do Rodapé 5">
            <a:extLst>
              <a:ext uri="{FF2B5EF4-FFF2-40B4-BE49-F238E27FC236}">
                <a16:creationId xmlns:a16="http://schemas.microsoft.com/office/drawing/2014/main" id="{30A6FFCA-1A76-46B5-B76A-7F947EA7218A}"/>
              </a:ext>
            </a:extLst>
          </p:cNvPr>
          <p:cNvSpPr>
            <a:spLocks noGrp="1"/>
          </p:cNvSpPr>
          <p:nvPr>
            <p:ph type="ftr" sz="quarter" idx="11"/>
          </p:nvPr>
        </p:nvSpPr>
        <p:spPr/>
        <p:txBody>
          <a:bodyPr/>
          <a:lstStyle/>
          <a:p>
            <a:endParaRPr lang="pt-BR"/>
          </a:p>
        </p:txBody>
      </p:sp>
      <p:sp>
        <p:nvSpPr>
          <p:cNvPr id="7" name="Marcador de Posição do Número do Diapositivo 6">
            <a:extLst>
              <a:ext uri="{FF2B5EF4-FFF2-40B4-BE49-F238E27FC236}">
                <a16:creationId xmlns:a16="http://schemas.microsoft.com/office/drawing/2014/main" id="{71C88970-D5D0-4AFD-818F-D32FEBD1A405}"/>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49150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1F01E5-EA81-48EB-8CE4-57DA6A42BD0F}"/>
              </a:ext>
            </a:extLst>
          </p:cNvPr>
          <p:cNvSpPr>
            <a:spLocks noGrp="1"/>
          </p:cNvSpPr>
          <p:nvPr>
            <p:ph type="title"/>
          </p:nvPr>
        </p:nvSpPr>
        <p:spPr>
          <a:xfrm>
            <a:off x="839788" y="365125"/>
            <a:ext cx="10515600" cy="1325563"/>
          </a:xfrm>
        </p:spPr>
        <p:txBody>
          <a:bodyPr/>
          <a:lstStyle/>
          <a:p>
            <a:r>
              <a:rPr lang="pt-PT"/>
              <a:t>Clique para editar o estilo de título do Modelo Global</a:t>
            </a:r>
            <a:endParaRPr lang="pt-BR"/>
          </a:p>
        </p:txBody>
      </p:sp>
      <p:sp>
        <p:nvSpPr>
          <p:cNvPr id="3" name="Marcador de Posição do Texto 2">
            <a:extLst>
              <a:ext uri="{FF2B5EF4-FFF2-40B4-BE49-F238E27FC236}">
                <a16:creationId xmlns:a16="http://schemas.microsoft.com/office/drawing/2014/main" id="{05BDD970-8187-489D-9365-62525C80B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a:extLst>
              <a:ext uri="{FF2B5EF4-FFF2-40B4-BE49-F238E27FC236}">
                <a16:creationId xmlns:a16="http://schemas.microsoft.com/office/drawing/2014/main" id="{0A25EF89-53EC-4022-B768-65A2B3DD621D}"/>
              </a:ext>
            </a:extLst>
          </p:cNvPr>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5" name="Marcador de Posição do Texto 4">
            <a:extLst>
              <a:ext uri="{FF2B5EF4-FFF2-40B4-BE49-F238E27FC236}">
                <a16:creationId xmlns:a16="http://schemas.microsoft.com/office/drawing/2014/main" id="{C8BA04C4-B2C1-41EF-B8C2-7D03D15CD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a:extLst>
              <a:ext uri="{FF2B5EF4-FFF2-40B4-BE49-F238E27FC236}">
                <a16:creationId xmlns:a16="http://schemas.microsoft.com/office/drawing/2014/main" id="{EE2126B3-4D10-445B-8E99-E4DBCDEBAA3D}"/>
              </a:ext>
            </a:extLst>
          </p:cNvPr>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7" name="Marcador de Posição da Data 6">
            <a:extLst>
              <a:ext uri="{FF2B5EF4-FFF2-40B4-BE49-F238E27FC236}">
                <a16:creationId xmlns:a16="http://schemas.microsoft.com/office/drawing/2014/main" id="{BDECF9CD-041E-4651-9357-A51A9B4D3DF5}"/>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8" name="Marcador de Posição do Rodapé 7">
            <a:extLst>
              <a:ext uri="{FF2B5EF4-FFF2-40B4-BE49-F238E27FC236}">
                <a16:creationId xmlns:a16="http://schemas.microsoft.com/office/drawing/2014/main" id="{C3E03F81-9E61-4202-A0B0-FC8842D90C25}"/>
              </a:ext>
            </a:extLst>
          </p:cNvPr>
          <p:cNvSpPr>
            <a:spLocks noGrp="1"/>
          </p:cNvSpPr>
          <p:nvPr>
            <p:ph type="ftr" sz="quarter" idx="11"/>
          </p:nvPr>
        </p:nvSpPr>
        <p:spPr/>
        <p:txBody>
          <a:bodyPr/>
          <a:lstStyle/>
          <a:p>
            <a:endParaRPr lang="pt-BR"/>
          </a:p>
        </p:txBody>
      </p:sp>
      <p:sp>
        <p:nvSpPr>
          <p:cNvPr id="9" name="Marcador de Posição do Número do Diapositivo 8">
            <a:extLst>
              <a:ext uri="{FF2B5EF4-FFF2-40B4-BE49-F238E27FC236}">
                <a16:creationId xmlns:a16="http://schemas.microsoft.com/office/drawing/2014/main" id="{CD945073-1EBE-4AF5-8CC1-AFE9DA013178}"/>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346699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C5B27B-B874-4336-B51D-E935A2BC3D42}"/>
              </a:ext>
            </a:extLst>
          </p:cNvPr>
          <p:cNvSpPr>
            <a:spLocks noGrp="1"/>
          </p:cNvSpPr>
          <p:nvPr>
            <p:ph type="title"/>
          </p:nvPr>
        </p:nvSpPr>
        <p:spPr/>
        <p:txBody>
          <a:bodyPr/>
          <a:lstStyle/>
          <a:p>
            <a:r>
              <a:rPr lang="pt-PT"/>
              <a:t>Clique para editar o estilo de título do Modelo Global</a:t>
            </a:r>
            <a:endParaRPr lang="pt-BR"/>
          </a:p>
        </p:txBody>
      </p:sp>
      <p:sp>
        <p:nvSpPr>
          <p:cNvPr id="3" name="Marcador de Posição da Data 2">
            <a:extLst>
              <a:ext uri="{FF2B5EF4-FFF2-40B4-BE49-F238E27FC236}">
                <a16:creationId xmlns:a16="http://schemas.microsoft.com/office/drawing/2014/main" id="{A868FF74-1782-4B71-8201-AE4BAA136FA2}"/>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4" name="Marcador de Posição do Rodapé 3">
            <a:extLst>
              <a:ext uri="{FF2B5EF4-FFF2-40B4-BE49-F238E27FC236}">
                <a16:creationId xmlns:a16="http://schemas.microsoft.com/office/drawing/2014/main" id="{060A5F5B-2EEB-434C-BE5F-B4A29D61538B}"/>
              </a:ext>
            </a:extLst>
          </p:cNvPr>
          <p:cNvSpPr>
            <a:spLocks noGrp="1"/>
          </p:cNvSpPr>
          <p:nvPr>
            <p:ph type="ftr" sz="quarter" idx="11"/>
          </p:nvPr>
        </p:nvSpPr>
        <p:spPr/>
        <p:txBody>
          <a:bodyPr/>
          <a:lstStyle/>
          <a:p>
            <a:endParaRPr lang="pt-BR"/>
          </a:p>
        </p:txBody>
      </p:sp>
      <p:sp>
        <p:nvSpPr>
          <p:cNvPr id="5" name="Marcador de Posição do Número do Diapositivo 4">
            <a:extLst>
              <a:ext uri="{FF2B5EF4-FFF2-40B4-BE49-F238E27FC236}">
                <a16:creationId xmlns:a16="http://schemas.microsoft.com/office/drawing/2014/main" id="{57E5ECA1-A3A6-4039-843F-27CC8DEB3D3E}"/>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199719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82D1767F-37AE-4B58-B7AB-A5DCE7A13688}"/>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3" name="Marcador de Posição do Rodapé 2">
            <a:extLst>
              <a:ext uri="{FF2B5EF4-FFF2-40B4-BE49-F238E27FC236}">
                <a16:creationId xmlns:a16="http://schemas.microsoft.com/office/drawing/2014/main" id="{AFCD68F8-1D73-4A77-84A9-A0D90BF30145}"/>
              </a:ext>
            </a:extLst>
          </p:cNvPr>
          <p:cNvSpPr>
            <a:spLocks noGrp="1"/>
          </p:cNvSpPr>
          <p:nvPr>
            <p:ph type="ftr" sz="quarter" idx="11"/>
          </p:nvPr>
        </p:nvSpPr>
        <p:spPr/>
        <p:txBody>
          <a:bodyPr/>
          <a:lstStyle/>
          <a:p>
            <a:endParaRPr lang="pt-BR"/>
          </a:p>
        </p:txBody>
      </p:sp>
      <p:sp>
        <p:nvSpPr>
          <p:cNvPr id="4" name="Marcador de Posição do Número do Diapositivo 3">
            <a:extLst>
              <a:ext uri="{FF2B5EF4-FFF2-40B4-BE49-F238E27FC236}">
                <a16:creationId xmlns:a16="http://schemas.microsoft.com/office/drawing/2014/main" id="{9212F281-7DB4-44B2-9880-D597E259A042}"/>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319829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BA8B23-FD7F-46EA-AA52-DBC8EF43EA6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pt-BR"/>
          </a:p>
        </p:txBody>
      </p:sp>
      <p:sp>
        <p:nvSpPr>
          <p:cNvPr id="3" name="Marcador de Posição de Conteúdo 2">
            <a:extLst>
              <a:ext uri="{FF2B5EF4-FFF2-40B4-BE49-F238E27FC236}">
                <a16:creationId xmlns:a16="http://schemas.microsoft.com/office/drawing/2014/main" id="{2ED11BC9-D542-4911-B576-E358E3C53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4" name="Marcador de Posição do Texto 3">
            <a:extLst>
              <a:ext uri="{FF2B5EF4-FFF2-40B4-BE49-F238E27FC236}">
                <a16:creationId xmlns:a16="http://schemas.microsoft.com/office/drawing/2014/main" id="{38BC5E62-686B-4B6F-8A77-B5884CF0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1737E979-789B-4D2D-8CF8-768719B922CF}"/>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6" name="Marcador de Posição do Rodapé 5">
            <a:extLst>
              <a:ext uri="{FF2B5EF4-FFF2-40B4-BE49-F238E27FC236}">
                <a16:creationId xmlns:a16="http://schemas.microsoft.com/office/drawing/2014/main" id="{F71D6CFF-5004-45A9-9C91-6A59A5F7BB14}"/>
              </a:ext>
            </a:extLst>
          </p:cNvPr>
          <p:cNvSpPr>
            <a:spLocks noGrp="1"/>
          </p:cNvSpPr>
          <p:nvPr>
            <p:ph type="ftr" sz="quarter" idx="11"/>
          </p:nvPr>
        </p:nvSpPr>
        <p:spPr/>
        <p:txBody>
          <a:bodyPr/>
          <a:lstStyle/>
          <a:p>
            <a:endParaRPr lang="pt-BR"/>
          </a:p>
        </p:txBody>
      </p:sp>
      <p:sp>
        <p:nvSpPr>
          <p:cNvPr id="7" name="Marcador de Posição do Número do Diapositivo 6">
            <a:extLst>
              <a:ext uri="{FF2B5EF4-FFF2-40B4-BE49-F238E27FC236}">
                <a16:creationId xmlns:a16="http://schemas.microsoft.com/office/drawing/2014/main" id="{4F4913B7-CA82-4D7A-AF08-2E83389F6809}"/>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249588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B70E18-C4B4-432A-A5E6-602B6A9C438A}"/>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pt-BR"/>
          </a:p>
        </p:txBody>
      </p:sp>
      <p:sp>
        <p:nvSpPr>
          <p:cNvPr id="3" name="Marcador de Posição da Imagem 2">
            <a:extLst>
              <a:ext uri="{FF2B5EF4-FFF2-40B4-BE49-F238E27FC236}">
                <a16:creationId xmlns:a16="http://schemas.microsoft.com/office/drawing/2014/main" id="{33D4A4B9-72F2-4751-809F-80642CBEA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Marcador de Posição do Texto 3">
            <a:extLst>
              <a:ext uri="{FF2B5EF4-FFF2-40B4-BE49-F238E27FC236}">
                <a16:creationId xmlns:a16="http://schemas.microsoft.com/office/drawing/2014/main" id="{CDB2A4D9-C3F1-4226-930F-C2B862627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483544BD-06E5-4BB4-B85E-C94DBCF6D6B3}"/>
              </a:ext>
            </a:extLst>
          </p:cNvPr>
          <p:cNvSpPr>
            <a:spLocks noGrp="1"/>
          </p:cNvSpPr>
          <p:nvPr>
            <p:ph type="dt" sz="half" idx="10"/>
          </p:nvPr>
        </p:nvSpPr>
        <p:spPr/>
        <p:txBody>
          <a:bodyPr/>
          <a:lstStyle/>
          <a:p>
            <a:fld id="{82F95935-D3DD-4A19-BE44-F8C54175A6CF}" type="datetimeFigureOut">
              <a:rPr lang="pt-BR" smtClean="0"/>
              <a:t>13/09/2019</a:t>
            </a:fld>
            <a:endParaRPr lang="pt-BR"/>
          </a:p>
        </p:txBody>
      </p:sp>
      <p:sp>
        <p:nvSpPr>
          <p:cNvPr id="6" name="Marcador de Posição do Rodapé 5">
            <a:extLst>
              <a:ext uri="{FF2B5EF4-FFF2-40B4-BE49-F238E27FC236}">
                <a16:creationId xmlns:a16="http://schemas.microsoft.com/office/drawing/2014/main" id="{F1325B5A-76AE-4B8F-B83B-BD4A3071E11B}"/>
              </a:ext>
            </a:extLst>
          </p:cNvPr>
          <p:cNvSpPr>
            <a:spLocks noGrp="1"/>
          </p:cNvSpPr>
          <p:nvPr>
            <p:ph type="ftr" sz="quarter" idx="11"/>
          </p:nvPr>
        </p:nvSpPr>
        <p:spPr/>
        <p:txBody>
          <a:bodyPr/>
          <a:lstStyle/>
          <a:p>
            <a:endParaRPr lang="pt-BR"/>
          </a:p>
        </p:txBody>
      </p:sp>
      <p:sp>
        <p:nvSpPr>
          <p:cNvPr id="7" name="Marcador de Posição do Número do Diapositivo 6">
            <a:extLst>
              <a:ext uri="{FF2B5EF4-FFF2-40B4-BE49-F238E27FC236}">
                <a16:creationId xmlns:a16="http://schemas.microsoft.com/office/drawing/2014/main" id="{ACCBB5C8-4655-4BC3-9764-8DF42E07EBC9}"/>
              </a:ext>
            </a:extLst>
          </p:cNvPr>
          <p:cNvSpPr>
            <a:spLocks noGrp="1"/>
          </p:cNvSpPr>
          <p:nvPr>
            <p:ph type="sldNum" sz="quarter" idx="12"/>
          </p:nvPr>
        </p:nvSpPr>
        <p:spPr/>
        <p:txBody>
          <a:bodyPr/>
          <a:lstStyle/>
          <a:p>
            <a:fld id="{4FA22B1A-C82A-4D49-BE6D-40AFD80BD310}" type="slidenum">
              <a:rPr lang="pt-BR" smtClean="0"/>
              <a:t>‹nº›</a:t>
            </a:fld>
            <a:endParaRPr lang="pt-BR"/>
          </a:p>
        </p:txBody>
      </p:sp>
    </p:spTree>
    <p:extLst>
      <p:ext uri="{BB962C8B-B14F-4D97-AF65-F5344CB8AC3E}">
        <p14:creationId xmlns:p14="http://schemas.microsoft.com/office/powerpoint/2010/main" val="210906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580B6BE6-B4AE-4F2C-98EB-52D4CAAC31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pt-BR"/>
          </a:p>
        </p:txBody>
      </p:sp>
      <p:sp>
        <p:nvSpPr>
          <p:cNvPr id="3" name="Marcador de Posição do Texto 2">
            <a:extLst>
              <a:ext uri="{FF2B5EF4-FFF2-40B4-BE49-F238E27FC236}">
                <a16:creationId xmlns:a16="http://schemas.microsoft.com/office/drawing/2014/main" id="{86A221E4-795B-4BB8-B044-22FF613473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pt-BR"/>
          </a:p>
        </p:txBody>
      </p:sp>
      <p:sp>
        <p:nvSpPr>
          <p:cNvPr id="4" name="Marcador de Posição da Data 3">
            <a:extLst>
              <a:ext uri="{FF2B5EF4-FFF2-40B4-BE49-F238E27FC236}">
                <a16:creationId xmlns:a16="http://schemas.microsoft.com/office/drawing/2014/main" id="{3A1418C1-6977-4D5D-81D7-B60156E8E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95935-D3DD-4A19-BE44-F8C54175A6CF}" type="datetimeFigureOut">
              <a:rPr lang="pt-BR" smtClean="0"/>
              <a:t>13/09/2019</a:t>
            </a:fld>
            <a:endParaRPr lang="pt-BR"/>
          </a:p>
        </p:txBody>
      </p:sp>
      <p:sp>
        <p:nvSpPr>
          <p:cNvPr id="5" name="Marcador de Posição do Rodapé 4">
            <a:extLst>
              <a:ext uri="{FF2B5EF4-FFF2-40B4-BE49-F238E27FC236}">
                <a16:creationId xmlns:a16="http://schemas.microsoft.com/office/drawing/2014/main" id="{B6C010F7-F75A-409C-A2FF-BDA290C2D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Marcador de Posição do Número do Diapositivo 5">
            <a:extLst>
              <a:ext uri="{FF2B5EF4-FFF2-40B4-BE49-F238E27FC236}">
                <a16:creationId xmlns:a16="http://schemas.microsoft.com/office/drawing/2014/main" id="{65EBBC59-4B55-4BA2-BE94-5A57555691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22B1A-C82A-4D49-BE6D-40AFD80BD310}" type="slidenum">
              <a:rPr lang="pt-BR" smtClean="0"/>
              <a:t>‹nº›</a:t>
            </a:fld>
            <a:endParaRPr lang="pt-BR"/>
          </a:p>
        </p:txBody>
      </p:sp>
    </p:spTree>
    <p:extLst>
      <p:ext uri="{BB962C8B-B14F-4D97-AF65-F5344CB8AC3E}">
        <p14:creationId xmlns:p14="http://schemas.microsoft.com/office/powerpoint/2010/main" val="290777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bit.ly/inscri&#231;&#227;omentoriaa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3A48808C-9AF3-459D-957B-6A36B0CFC18A}"/>
              </a:ext>
            </a:extLst>
          </p:cNvPr>
          <p:cNvPicPr>
            <a:picLocks noChangeAspect="1"/>
          </p:cNvPicPr>
          <p:nvPr/>
        </p:nvPicPr>
        <p:blipFill>
          <a:blip r:embed="rId3"/>
          <a:stretch>
            <a:fillRect/>
          </a:stretch>
        </p:blipFill>
        <p:spPr>
          <a:xfrm>
            <a:off x="0" y="0"/>
            <a:ext cx="12192000" cy="6858000"/>
          </a:xfrm>
          <a:prstGeom prst="rect">
            <a:avLst/>
          </a:prstGeom>
        </p:spPr>
      </p:pic>
      <p:sp>
        <p:nvSpPr>
          <p:cNvPr id="11" name="Retângulo 10">
            <a:extLst>
              <a:ext uri="{FF2B5EF4-FFF2-40B4-BE49-F238E27FC236}">
                <a16:creationId xmlns:a16="http://schemas.microsoft.com/office/drawing/2014/main" id="{235030D8-5F18-4B6B-95D6-3E7220C73E89}"/>
              </a:ext>
            </a:extLst>
          </p:cNvPr>
          <p:cNvSpPr/>
          <p:nvPr/>
        </p:nvSpPr>
        <p:spPr>
          <a:xfrm>
            <a:off x="0" y="-217714"/>
            <a:ext cx="12192000" cy="7111337"/>
          </a:xfrm>
          <a:prstGeom prst="rect">
            <a:avLst/>
          </a:prstGeom>
          <a:solidFill>
            <a:srgbClr val="000F3E">
              <a:alpha val="39000"/>
            </a:srgb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a:extLst>
              <a:ext uri="{FF2B5EF4-FFF2-40B4-BE49-F238E27FC236}">
                <a16:creationId xmlns:a16="http://schemas.microsoft.com/office/drawing/2014/main" id="{C8BA623E-C208-4626-A58B-F568FBE8B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75" y="1254060"/>
            <a:ext cx="3975690" cy="3975690"/>
          </a:xfrm>
          <a:prstGeom prst="rect">
            <a:avLst/>
          </a:prstGeom>
        </p:spPr>
      </p:pic>
      <p:pic>
        <p:nvPicPr>
          <p:cNvPr id="9" name="Imagem 8">
            <a:extLst>
              <a:ext uri="{FF2B5EF4-FFF2-40B4-BE49-F238E27FC236}">
                <a16:creationId xmlns:a16="http://schemas.microsoft.com/office/drawing/2014/main" id="{B140820D-DC1C-4FA6-8ED5-05886C45F555}"/>
              </a:ext>
            </a:extLst>
          </p:cNvPr>
          <p:cNvPicPr>
            <a:picLocks noChangeAspect="1"/>
          </p:cNvPicPr>
          <p:nvPr/>
        </p:nvPicPr>
        <p:blipFill rotWithShape="1">
          <a:blip r:embed="rId5"/>
          <a:srcRect l="9534" t="86606" r="10606" b="11990"/>
          <a:stretch/>
        </p:blipFill>
        <p:spPr>
          <a:xfrm>
            <a:off x="63500" y="6151447"/>
            <a:ext cx="12192001" cy="150898"/>
          </a:xfrm>
          <a:prstGeom prst="rect">
            <a:avLst/>
          </a:prstGeom>
        </p:spPr>
      </p:pic>
      <p:sp>
        <p:nvSpPr>
          <p:cNvPr id="10" name="CaixaDeTexto 9">
            <a:extLst>
              <a:ext uri="{FF2B5EF4-FFF2-40B4-BE49-F238E27FC236}">
                <a16:creationId xmlns:a16="http://schemas.microsoft.com/office/drawing/2014/main" id="{323C62DA-0961-4A6C-AD0D-BACFE41603AD}"/>
              </a:ext>
            </a:extLst>
          </p:cNvPr>
          <p:cNvSpPr txBox="1"/>
          <p:nvPr/>
        </p:nvSpPr>
        <p:spPr>
          <a:xfrm>
            <a:off x="4028855" y="1696536"/>
            <a:ext cx="7582786" cy="2862322"/>
          </a:xfrm>
          <a:prstGeom prst="rect">
            <a:avLst/>
          </a:prstGeom>
          <a:noFill/>
        </p:spPr>
        <p:txBody>
          <a:bodyPr wrap="square" rtlCol="0">
            <a:spAutoFit/>
          </a:bodyPr>
          <a:lstStyle/>
          <a:p>
            <a:pPr algn="just"/>
            <a:r>
              <a:rPr lang="pt-BR" sz="6000" dirty="0">
                <a:solidFill>
                  <a:schemeClr val="bg1"/>
                </a:solidFill>
                <a:latin typeface="Raleway ExtraBold" panose="020B0903030101060003" pitchFamily="34" charset="0"/>
                <a:ea typeface="HGMaruGothicMPRO" panose="020B0400000000000000" pitchFamily="34" charset="-128"/>
              </a:rPr>
              <a:t>TREINAMENTO </a:t>
            </a:r>
          </a:p>
          <a:p>
            <a:pPr algn="just"/>
            <a:r>
              <a:rPr lang="pt-BR" sz="6000" dirty="0">
                <a:solidFill>
                  <a:schemeClr val="bg1"/>
                </a:solidFill>
                <a:latin typeface="Raleway ExtraBold" panose="020B0903030101060003" pitchFamily="34" charset="0"/>
                <a:ea typeface="HGMaruGothicMPRO" panose="020B0400000000000000" pitchFamily="34" charset="-128"/>
              </a:rPr>
              <a:t>PARA </a:t>
            </a:r>
          </a:p>
          <a:p>
            <a:pPr algn="just"/>
            <a:r>
              <a:rPr lang="pt-BR" sz="6000" dirty="0">
                <a:solidFill>
                  <a:schemeClr val="bg1"/>
                </a:solidFill>
                <a:latin typeface="Raleway ExtraBold" panose="020B0903030101060003" pitchFamily="34" charset="0"/>
                <a:ea typeface="HGMaruGothicMPRO" panose="020B0400000000000000" pitchFamily="34" charset="-128"/>
              </a:rPr>
              <a:t>EMPREENDEDORES</a:t>
            </a:r>
          </a:p>
        </p:txBody>
      </p:sp>
    </p:spTree>
    <p:extLst>
      <p:ext uri="{BB962C8B-B14F-4D97-AF65-F5344CB8AC3E}">
        <p14:creationId xmlns:p14="http://schemas.microsoft.com/office/powerpoint/2010/main" val="3115443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EFB69C51-9ADC-44D9-97F0-307366B27456}"/>
              </a:ext>
            </a:extLst>
          </p:cNvPr>
          <p:cNvSpPr/>
          <p:nvPr/>
        </p:nvSpPr>
        <p:spPr>
          <a:xfrm>
            <a:off x="0" y="353917"/>
            <a:ext cx="9714251" cy="13990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1">
            <a:extLst>
              <a:ext uri="{FF2B5EF4-FFF2-40B4-BE49-F238E27FC236}">
                <a16:creationId xmlns:a16="http://schemas.microsoft.com/office/drawing/2014/main" id="{42234A43-8A00-4F32-ADA6-2B69F725541D}"/>
              </a:ext>
            </a:extLst>
          </p:cNvPr>
          <p:cNvSpPr/>
          <p:nvPr/>
        </p:nvSpPr>
        <p:spPr>
          <a:xfrm>
            <a:off x="403894" y="557416"/>
            <a:ext cx="9714251" cy="1399057"/>
          </a:xfrm>
          <a:prstGeom prst="rect">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956931" y="6581253"/>
            <a:ext cx="11235069"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3">
            <a:extLst>
              <a:ext uri="{FF2B5EF4-FFF2-40B4-BE49-F238E27FC236}">
                <a16:creationId xmlns:a16="http://schemas.microsoft.com/office/drawing/2014/main" id="{9A815908-4718-4EC5-BBC4-7E40658F2299}"/>
              </a:ext>
            </a:extLst>
          </p:cNvPr>
          <p:cNvSpPr txBox="1">
            <a:spLocks/>
          </p:cNvSpPr>
          <p:nvPr/>
        </p:nvSpPr>
        <p:spPr>
          <a:xfrm>
            <a:off x="517154" y="804073"/>
            <a:ext cx="9487733" cy="1597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altLang="pt-BR" dirty="0">
                <a:solidFill>
                  <a:schemeClr val="bg1"/>
                </a:solidFill>
                <a:latin typeface="Raleway ExtraBold" panose="020B0903030101060003" pitchFamily="34" charset="0"/>
              </a:rPr>
              <a:t>COMO O MENTOR PODE AJUDAR NO SEU DESENVOLVIMENTO PESSOAL E DO SEU NEGÓCIO </a:t>
            </a:r>
            <a:r>
              <a:rPr lang="es-ES_tradnl" altLang="pt-BR" dirty="0">
                <a:solidFill>
                  <a:schemeClr val="bg1"/>
                </a:solidFill>
                <a:latin typeface="Raleway ExtraBold" panose="020B0903030101060003" pitchFamily="34" charset="0"/>
              </a:rPr>
              <a:t>?</a:t>
            </a:r>
          </a:p>
        </p:txBody>
      </p:sp>
      <p:sp>
        <p:nvSpPr>
          <p:cNvPr id="9" name="CaixaDeTexto 8">
            <a:extLst>
              <a:ext uri="{FF2B5EF4-FFF2-40B4-BE49-F238E27FC236}">
                <a16:creationId xmlns:a16="http://schemas.microsoft.com/office/drawing/2014/main" id="{0743FF7D-61B2-4F60-A6A0-0180247F66E2}"/>
              </a:ext>
            </a:extLst>
          </p:cNvPr>
          <p:cNvSpPr txBox="1"/>
          <p:nvPr/>
        </p:nvSpPr>
        <p:spPr>
          <a:xfrm>
            <a:off x="416338" y="2564737"/>
            <a:ext cx="10572707" cy="3416320"/>
          </a:xfrm>
          <a:prstGeom prst="rect">
            <a:avLst/>
          </a:prstGeom>
          <a:noFill/>
        </p:spPr>
        <p:txBody>
          <a:bodyPr wrap="square" rtlCol="0">
            <a:spAutoFit/>
          </a:bodyPr>
          <a:lstStyle/>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SUPORTE PARA ATINGIR OS SEUS OBJETIVOS</a:t>
            </a:r>
          </a:p>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COMPARTILHAR O SEU CONHECIMENTO - GRATUITAMENTE!</a:t>
            </a:r>
          </a:p>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OUVINTE E CONFIDENTE</a:t>
            </a:r>
          </a:p>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ENCORAJAMENTO E MOTIVAÇÃO</a:t>
            </a:r>
          </a:p>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TRAZER DIFERENTES PERSPECTIVAS: GRANDE IMAGEM</a:t>
            </a:r>
          </a:p>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AJUDAR A ENCONTRAR SOLUÇÕES CRIATIVAS E INOVADORAS</a:t>
            </a:r>
          </a:p>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DESAFIAR E EXPANDIR SUAS CRENÇAS SOBRE O QUE POSSÍVEL</a:t>
            </a:r>
          </a:p>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AJUDAR A FOCAR E SER MAIS PRODUTIVO</a:t>
            </a:r>
          </a:p>
          <a:p>
            <a:pPr marL="457200" indent="-457200" algn="just">
              <a:buFont typeface="Arial" panose="020B0604020202020204" pitchFamily="34" charset="0"/>
              <a:buChar char="•"/>
            </a:pPr>
            <a:r>
              <a:rPr lang="pt-BR" sz="2400" dirty="0">
                <a:solidFill>
                  <a:srgbClr val="FFC000"/>
                </a:solidFill>
                <a:latin typeface="Raleway ExtraBold" panose="020B0903030101060003" pitchFamily="34" charset="0"/>
              </a:rPr>
              <a:t>FACILITAR CONEXÕES</a:t>
            </a:r>
          </a:p>
        </p:txBody>
      </p:sp>
    </p:spTree>
    <p:extLst>
      <p:ext uri="{BB962C8B-B14F-4D97-AF65-F5344CB8AC3E}">
        <p14:creationId xmlns:p14="http://schemas.microsoft.com/office/powerpoint/2010/main" val="1016621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3AF98AD-470F-4BFB-8E2E-88571E466DDA}"/>
              </a:ext>
            </a:extLst>
          </p:cNvPr>
          <p:cNvSpPr/>
          <p:nvPr/>
        </p:nvSpPr>
        <p:spPr>
          <a:xfrm>
            <a:off x="1191127" y="343654"/>
            <a:ext cx="8927432" cy="1608145"/>
          </a:xfrm>
          <a:prstGeom prst="rect">
            <a:avLst/>
          </a:prstGeom>
          <a:solidFill>
            <a:srgbClr val="000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956931" y="6581253"/>
            <a:ext cx="11235069" cy="138373"/>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0743FF7D-61B2-4F60-A6A0-0180247F66E2}"/>
              </a:ext>
            </a:extLst>
          </p:cNvPr>
          <p:cNvSpPr txBox="1"/>
          <p:nvPr/>
        </p:nvSpPr>
        <p:spPr>
          <a:xfrm>
            <a:off x="251392" y="2468740"/>
            <a:ext cx="10572707" cy="2677656"/>
          </a:xfrm>
          <a:prstGeom prst="rect">
            <a:avLst/>
          </a:prstGeom>
          <a:noFill/>
        </p:spPr>
        <p:txBody>
          <a:bodyPr wrap="square" rtlCol="0">
            <a:spAutoFit/>
          </a:bodyPr>
          <a:lstStyle/>
          <a:p>
            <a:pPr marL="457200" indent="-457200" algn="just">
              <a:buFont typeface="Arial" panose="020B0604020202020204" pitchFamily="34" charset="0"/>
              <a:buChar char="•"/>
            </a:pPr>
            <a:r>
              <a:rPr lang="pt-BR" sz="2800" dirty="0">
                <a:solidFill>
                  <a:srgbClr val="FFC000"/>
                </a:solidFill>
                <a:latin typeface="Raleway ExtraBold" panose="020B0903030101060003" pitchFamily="34" charset="0"/>
              </a:rPr>
              <a:t>FINANCIAMENTO</a:t>
            </a:r>
          </a:p>
          <a:p>
            <a:pPr marL="457200" indent="-457200" algn="just">
              <a:buFont typeface="Arial" panose="020B0604020202020204" pitchFamily="34" charset="0"/>
              <a:buChar char="•"/>
            </a:pPr>
            <a:r>
              <a:rPr lang="pt-BR" sz="2800" dirty="0">
                <a:solidFill>
                  <a:srgbClr val="FFC000"/>
                </a:solidFill>
                <a:latin typeface="Raleway ExtraBold" panose="020B0903030101060003" pitchFamily="34" charset="0"/>
              </a:rPr>
              <a:t>FAZER POR VOCÊ</a:t>
            </a:r>
          </a:p>
          <a:p>
            <a:pPr marL="457200" indent="-457200" algn="just">
              <a:buFont typeface="Arial" panose="020B0604020202020204" pitchFamily="34" charset="0"/>
              <a:buChar char="•"/>
            </a:pPr>
            <a:r>
              <a:rPr lang="pt-BR" sz="2800" dirty="0">
                <a:solidFill>
                  <a:srgbClr val="FFC000"/>
                </a:solidFill>
                <a:latin typeface="Raleway ExtraBold" panose="020B0903030101060003" pitchFamily="34" charset="0"/>
              </a:rPr>
              <a:t>ALGUÉM DIZENDO COMO GERENCIAR O SEU NEGÓCIO</a:t>
            </a:r>
          </a:p>
          <a:p>
            <a:pPr marL="457200" indent="-457200" algn="just">
              <a:buFont typeface="Arial" panose="020B0604020202020204" pitchFamily="34" charset="0"/>
              <a:buChar char="•"/>
            </a:pPr>
            <a:endParaRPr lang="pt-BR" sz="2800" dirty="0">
              <a:solidFill>
                <a:srgbClr val="FFC000"/>
              </a:solidFill>
              <a:latin typeface="Raleway ExtraBold" panose="020B0903030101060003" pitchFamily="34" charset="0"/>
            </a:endParaRPr>
          </a:p>
          <a:p>
            <a:pPr marL="457200" indent="-457200" algn="just">
              <a:buFont typeface="Arial" panose="020B0604020202020204" pitchFamily="34" charset="0"/>
              <a:buChar char="•"/>
            </a:pPr>
            <a:endParaRPr lang="pt-BR" sz="2800" dirty="0">
              <a:solidFill>
                <a:srgbClr val="FFC000"/>
              </a:solidFill>
              <a:latin typeface="Raleway ExtraBold" panose="020B0903030101060003" pitchFamily="34" charset="0"/>
            </a:endParaRPr>
          </a:p>
          <a:p>
            <a:pPr marL="457200" indent="-457200" algn="just">
              <a:buFont typeface="Arial" panose="020B0604020202020204" pitchFamily="34" charset="0"/>
              <a:buChar char="•"/>
            </a:pPr>
            <a:endParaRPr lang="pt-BR" sz="2800" dirty="0">
              <a:solidFill>
                <a:srgbClr val="FFC000"/>
              </a:solidFill>
              <a:latin typeface="Raleway ExtraBold" panose="020B0903030101060003" pitchFamily="34" charset="0"/>
            </a:endParaRPr>
          </a:p>
        </p:txBody>
      </p:sp>
      <p:sp>
        <p:nvSpPr>
          <p:cNvPr id="10" name="Retângulo 9">
            <a:extLst>
              <a:ext uri="{FF2B5EF4-FFF2-40B4-BE49-F238E27FC236}">
                <a16:creationId xmlns:a16="http://schemas.microsoft.com/office/drawing/2014/main" id="{9A417A52-3CA8-4872-A2C4-C1D279126636}"/>
              </a:ext>
            </a:extLst>
          </p:cNvPr>
          <p:cNvSpPr/>
          <p:nvPr/>
        </p:nvSpPr>
        <p:spPr>
          <a:xfrm>
            <a:off x="1454549" y="566517"/>
            <a:ext cx="8459471" cy="116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ctangle 3">
            <a:extLst>
              <a:ext uri="{FF2B5EF4-FFF2-40B4-BE49-F238E27FC236}">
                <a16:creationId xmlns:a16="http://schemas.microsoft.com/office/drawing/2014/main" id="{9A815908-4718-4EC5-BBC4-7E40658F2299}"/>
              </a:ext>
            </a:extLst>
          </p:cNvPr>
          <p:cNvSpPr txBox="1">
            <a:spLocks/>
          </p:cNvSpPr>
          <p:nvPr/>
        </p:nvSpPr>
        <p:spPr>
          <a:xfrm>
            <a:off x="1997037" y="826923"/>
            <a:ext cx="9487733" cy="1597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altLang="pt-BR" sz="4400" dirty="0">
                <a:solidFill>
                  <a:srgbClr val="001760"/>
                </a:solidFill>
                <a:latin typeface="Raleway ExtraBold" panose="020B0903030101060003" pitchFamily="34" charset="0"/>
              </a:rPr>
              <a:t>O QUE </a:t>
            </a:r>
            <a:r>
              <a:rPr lang="pt-BR" altLang="pt-BR" sz="4400" dirty="0">
                <a:solidFill>
                  <a:srgbClr val="FFC000"/>
                </a:solidFill>
                <a:latin typeface="Raleway ExtraBold" panose="020B0903030101060003" pitchFamily="34" charset="0"/>
              </a:rPr>
              <a:t>NÃO</a:t>
            </a:r>
            <a:r>
              <a:rPr lang="pt-BR" altLang="pt-BR" sz="4400" dirty="0">
                <a:solidFill>
                  <a:srgbClr val="001760"/>
                </a:solidFill>
                <a:latin typeface="Raleway ExtraBold" panose="020B0903030101060003" pitchFamily="34" charset="0"/>
              </a:rPr>
              <a:t> É MENTORIA</a:t>
            </a:r>
            <a:r>
              <a:rPr lang="es-ES_tradnl" altLang="pt-BR" sz="4400" dirty="0">
                <a:solidFill>
                  <a:srgbClr val="001760"/>
                </a:solidFill>
                <a:latin typeface="Raleway ExtraBold" panose="020B0903030101060003" pitchFamily="34" charset="0"/>
              </a:rPr>
              <a:t>?</a:t>
            </a:r>
          </a:p>
        </p:txBody>
      </p:sp>
    </p:spTree>
    <p:extLst>
      <p:ext uri="{BB962C8B-B14F-4D97-AF65-F5344CB8AC3E}">
        <p14:creationId xmlns:p14="http://schemas.microsoft.com/office/powerpoint/2010/main" val="141931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ctangle 3">
            <a:extLst>
              <a:ext uri="{FF2B5EF4-FFF2-40B4-BE49-F238E27FC236}">
                <a16:creationId xmlns:a16="http://schemas.microsoft.com/office/drawing/2014/main" id="{40108DC6-EAC4-44DD-BF2C-4026017E73F8}"/>
              </a:ext>
            </a:extLst>
          </p:cNvPr>
          <p:cNvSpPr txBox="1">
            <a:spLocks/>
          </p:cNvSpPr>
          <p:nvPr/>
        </p:nvSpPr>
        <p:spPr>
          <a:xfrm>
            <a:off x="1728503" y="1143000"/>
            <a:ext cx="8510874" cy="550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altLang="pt-BR" sz="2000" b="1" dirty="0">
              <a:latin typeface="Raleway Medium" panose="020B0603030101060003" pitchFamily="34" charset="0"/>
            </a:endParaRPr>
          </a:p>
        </p:txBody>
      </p:sp>
      <p:sp>
        <p:nvSpPr>
          <p:cNvPr id="17" name="Text Box 11">
            <a:extLst>
              <a:ext uri="{FF2B5EF4-FFF2-40B4-BE49-F238E27FC236}">
                <a16:creationId xmlns:a16="http://schemas.microsoft.com/office/drawing/2014/main" id="{7047F992-2AC0-4550-9C64-B8F892229848}"/>
              </a:ext>
            </a:extLst>
          </p:cNvPr>
          <p:cNvSpPr txBox="1">
            <a:spLocks noChangeArrowheads="1"/>
          </p:cNvSpPr>
          <p:nvPr/>
        </p:nvSpPr>
        <p:spPr bwMode="auto">
          <a:xfrm>
            <a:off x="8440441" y="5425062"/>
            <a:ext cx="2109286" cy="338554"/>
          </a:xfrm>
          <a:prstGeom prst="rect">
            <a:avLst/>
          </a:prstGeom>
          <a:noFill/>
        </p:spPr>
        <p:txBody>
          <a:bodyPr wrap="square">
            <a:spAutoFit/>
          </a:bodyPr>
          <a:lstStyle>
            <a:defPPr>
              <a:defRPr lang="pt-BR"/>
            </a:defPPr>
            <a:lvl1pPr>
              <a:buFontTx/>
              <a:buNone/>
              <a:defRPr sz="1400">
                <a:latin typeface="Raleway ExtraLight" panose="020B0303030101060003"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r>
              <a:rPr lang="en-GB" altLang="pt-BR" sz="1600" dirty="0"/>
              <a:t>“Ok, </a:t>
            </a:r>
            <a:r>
              <a:rPr lang="en-GB" altLang="pt-BR" sz="1600" dirty="0" err="1"/>
              <a:t>obrigado</a:t>
            </a:r>
            <a:r>
              <a:rPr lang="en-GB" altLang="pt-BR" sz="1600" dirty="0"/>
              <a:t>.”</a:t>
            </a:r>
            <a:endParaRPr lang="en-US" altLang="pt-BR" sz="1600" dirty="0"/>
          </a:p>
        </p:txBody>
      </p:sp>
      <p:sp>
        <p:nvSpPr>
          <p:cNvPr id="18" name="Line 12">
            <a:extLst>
              <a:ext uri="{FF2B5EF4-FFF2-40B4-BE49-F238E27FC236}">
                <a16:creationId xmlns:a16="http://schemas.microsoft.com/office/drawing/2014/main" id="{A8C7C8EE-E442-4B4A-A5D1-FC9E69016C78}"/>
              </a:ext>
            </a:extLst>
          </p:cNvPr>
          <p:cNvSpPr>
            <a:spLocks noChangeShapeType="1"/>
          </p:cNvSpPr>
          <p:nvPr/>
        </p:nvSpPr>
        <p:spPr bwMode="auto">
          <a:xfrm>
            <a:off x="5384076" y="2019196"/>
            <a:ext cx="2107684" cy="2592388"/>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latin typeface="Raleway Medium" panose="020B0603030101060003" pitchFamily="34" charset="0"/>
            </a:endParaRPr>
          </a:p>
        </p:txBody>
      </p:sp>
      <p:sp>
        <p:nvSpPr>
          <p:cNvPr id="19" name="Line 13">
            <a:extLst>
              <a:ext uri="{FF2B5EF4-FFF2-40B4-BE49-F238E27FC236}">
                <a16:creationId xmlns:a16="http://schemas.microsoft.com/office/drawing/2014/main" id="{2CE4AFC0-D5FA-4D95-97C0-ABA30D901BF7}"/>
              </a:ext>
            </a:extLst>
          </p:cNvPr>
          <p:cNvSpPr>
            <a:spLocks noChangeShapeType="1"/>
          </p:cNvSpPr>
          <p:nvPr/>
        </p:nvSpPr>
        <p:spPr bwMode="auto">
          <a:xfrm flipH="1" flipV="1">
            <a:off x="5168175" y="2377971"/>
            <a:ext cx="2107684" cy="252095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latin typeface="Raleway Medium" panose="020B0603030101060003" pitchFamily="34" charset="0"/>
            </a:endParaRPr>
          </a:p>
        </p:txBody>
      </p:sp>
      <p:sp>
        <p:nvSpPr>
          <p:cNvPr id="4" name="Retângulo 3">
            <a:extLst>
              <a:ext uri="{FF2B5EF4-FFF2-40B4-BE49-F238E27FC236}">
                <a16:creationId xmlns:a16="http://schemas.microsoft.com/office/drawing/2014/main" id="{33CBCBA5-2ED1-482E-A239-0CFE788E2873}"/>
              </a:ext>
            </a:extLst>
          </p:cNvPr>
          <p:cNvSpPr/>
          <p:nvPr/>
        </p:nvSpPr>
        <p:spPr>
          <a:xfrm>
            <a:off x="2649136" y="1781884"/>
            <a:ext cx="1564632" cy="584775"/>
          </a:xfrm>
          <a:prstGeom prst="rect">
            <a:avLst/>
          </a:prstGeom>
          <a:noFill/>
        </p:spPr>
        <p:txBody>
          <a:bodyPr wrap="square">
            <a:spAutoFit/>
          </a:bodyPr>
          <a:lstStyle/>
          <a:p>
            <a:pPr>
              <a:buFontTx/>
              <a:buNone/>
            </a:pPr>
            <a:r>
              <a:rPr lang="pt-BR" altLang="pt-BR" sz="1600" dirty="0">
                <a:latin typeface="Raleway ExtraLight" panose="020B0303030101060003" pitchFamily="34" charset="0"/>
              </a:rPr>
              <a:t>“Deveria fazer desta forma!”</a:t>
            </a:r>
            <a:endParaRPr lang="en-US" altLang="pt-BR" sz="2000" dirty="0">
              <a:latin typeface="Raleway ExtraLight" panose="020B0303030101060003" pitchFamily="34" charset="0"/>
            </a:endParaRPr>
          </a:p>
        </p:txBody>
      </p:sp>
      <p:sp>
        <p:nvSpPr>
          <p:cNvPr id="29" name="Retângulo 28">
            <a:extLst>
              <a:ext uri="{FF2B5EF4-FFF2-40B4-BE49-F238E27FC236}">
                <a16:creationId xmlns:a16="http://schemas.microsoft.com/office/drawing/2014/main" id="{9FE48CB6-4BFE-46D5-A0E4-02F56FAA26FB}"/>
              </a:ext>
            </a:extLst>
          </p:cNvPr>
          <p:cNvSpPr/>
          <p:nvPr/>
        </p:nvSpPr>
        <p:spPr>
          <a:xfrm flipV="1">
            <a:off x="0" y="541831"/>
            <a:ext cx="3056021" cy="5717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29">
            <a:extLst>
              <a:ext uri="{FF2B5EF4-FFF2-40B4-BE49-F238E27FC236}">
                <a16:creationId xmlns:a16="http://schemas.microsoft.com/office/drawing/2014/main" id="{368655A9-8DC1-4106-833C-96A0A98CD5A0}"/>
              </a:ext>
            </a:extLst>
          </p:cNvPr>
          <p:cNvSpPr/>
          <p:nvPr/>
        </p:nvSpPr>
        <p:spPr>
          <a:xfrm>
            <a:off x="0" y="252664"/>
            <a:ext cx="2959954" cy="759988"/>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Título 1">
            <a:extLst>
              <a:ext uri="{FF2B5EF4-FFF2-40B4-BE49-F238E27FC236}">
                <a16:creationId xmlns:a16="http://schemas.microsoft.com/office/drawing/2014/main" id="{894C5AF0-595D-46A2-A95B-DE69B9FD619F}"/>
              </a:ext>
            </a:extLst>
          </p:cNvPr>
          <p:cNvSpPr>
            <a:spLocks noGrp="1"/>
          </p:cNvSpPr>
          <p:nvPr>
            <p:ph type="title"/>
          </p:nvPr>
        </p:nvSpPr>
        <p:spPr>
          <a:xfrm>
            <a:off x="138190" y="153544"/>
            <a:ext cx="2685359" cy="987575"/>
          </a:xfrm>
        </p:spPr>
        <p:txBody>
          <a:bodyPr>
            <a:normAutofit/>
          </a:bodyPr>
          <a:lstStyle/>
          <a:p>
            <a:r>
              <a:rPr lang="pt-BR" sz="3600" dirty="0">
                <a:solidFill>
                  <a:schemeClr val="bg1"/>
                </a:solidFill>
                <a:latin typeface="Raleway ExtraBold" panose="020B0903030101060003" pitchFamily="34" charset="0"/>
              </a:rPr>
              <a:t>MODO PAI</a:t>
            </a:r>
          </a:p>
        </p:txBody>
      </p:sp>
      <p:pic>
        <p:nvPicPr>
          <p:cNvPr id="1026" name="Picture 2" descr="Resultado de imagem para ÃCONE ROSTO">
            <a:extLst>
              <a:ext uri="{FF2B5EF4-FFF2-40B4-BE49-F238E27FC236}">
                <a16:creationId xmlns:a16="http://schemas.microsoft.com/office/drawing/2014/main" id="{DBB47453-2D3F-4D68-8FC0-EB2E814E6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649" y="1871990"/>
            <a:ext cx="987575" cy="9875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esultado de imagem para ÃCONE ROSTO">
            <a:extLst>
              <a:ext uri="{FF2B5EF4-FFF2-40B4-BE49-F238E27FC236}">
                <a16:creationId xmlns:a16="http://schemas.microsoft.com/office/drawing/2014/main" id="{928D0E29-E57A-4FA3-B48D-5CF478130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866" y="4634328"/>
            <a:ext cx="987575" cy="987575"/>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5FC0B7F2-0152-4A6B-A1E5-4F986470E288}"/>
              </a:ext>
            </a:extLst>
          </p:cNvPr>
          <p:cNvSpPr/>
          <p:nvPr/>
        </p:nvSpPr>
        <p:spPr>
          <a:xfrm>
            <a:off x="4086151" y="3144658"/>
            <a:ext cx="987575" cy="987575"/>
          </a:xfrm>
          <a:prstGeom prst="ellipse">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Oval 34">
            <a:extLst>
              <a:ext uri="{FF2B5EF4-FFF2-40B4-BE49-F238E27FC236}">
                <a16:creationId xmlns:a16="http://schemas.microsoft.com/office/drawing/2014/main" id="{4AB97560-543B-4DDE-9B8C-640536859291}"/>
              </a:ext>
            </a:extLst>
          </p:cNvPr>
          <p:cNvSpPr/>
          <p:nvPr/>
        </p:nvSpPr>
        <p:spPr>
          <a:xfrm>
            <a:off x="4146163" y="4488645"/>
            <a:ext cx="987575" cy="987575"/>
          </a:xfrm>
          <a:prstGeom prst="ellipse">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Oval 35">
            <a:extLst>
              <a:ext uri="{FF2B5EF4-FFF2-40B4-BE49-F238E27FC236}">
                <a16:creationId xmlns:a16="http://schemas.microsoft.com/office/drawing/2014/main" id="{C951ADFC-2561-4643-B4C9-1DAE68C3F306}"/>
              </a:ext>
            </a:extLst>
          </p:cNvPr>
          <p:cNvSpPr/>
          <p:nvPr/>
        </p:nvSpPr>
        <p:spPr>
          <a:xfrm>
            <a:off x="7413972" y="1965685"/>
            <a:ext cx="987575" cy="987575"/>
          </a:xfrm>
          <a:prstGeom prst="ellipse">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Oval 36">
            <a:extLst>
              <a:ext uri="{FF2B5EF4-FFF2-40B4-BE49-F238E27FC236}">
                <a16:creationId xmlns:a16="http://schemas.microsoft.com/office/drawing/2014/main" id="{B0BA11DF-295F-4FB0-8686-AE8F1EC6745C}"/>
              </a:ext>
            </a:extLst>
          </p:cNvPr>
          <p:cNvSpPr/>
          <p:nvPr/>
        </p:nvSpPr>
        <p:spPr>
          <a:xfrm>
            <a:off x="7413972" y="3309406"/>
            <a:ext cx="987575" cy="987575"/>
          </a:xfrm>
          <a:prstGeom prst="ellipse">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Text Box 16">
            <a:extLst>
              <a:ext uri="{FF2B5EF4-FFF2-40B4-BE49-F238E27FC236}">
                <a16:creationId xmlns:a16="http://schemas.microsoft.com/office/drawing/2014/main" id="{EC3B498E-38AA-4F20-BDA9-32789CCFE7E4}"/>
              </a:ext>
            </a:extLst>
          </p:cNvPr>
          <p:cNvSpPr txBox="1">
            <a:spLocks noChangeArrowheads="1"/>
          </p:cNvSpPr>
          <p:nvPr/>
        </p:nvSpPr>
        <p:spPr bwMode="auto">
          <a:xfrm>
            <a:off x="5025706" y="2728773"/>
            <a:ext cx="830590"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GB" altLang="pt-BR" sz="1800" dirty="0">
                <a:latin typeface="Raleway Medium" panose="020B0603030101060003" pitchFamily="34" charset="0"/>
              </a:rPr>
              <a:t>Pai</a:t>
            </a:r>
          </a:p>
        </p:txBody>
      </p:sp>
      <p:sp>
        <p:nvSpPr>
          <p:cNvPr id="39" name="Text Box 17">
            <a:extLst>
              <a:ext uri="{FF2B5EF4-FFF2-40B4-BE49-F238E27FC236}">
                <a16:creationId xmlns:a16="http://schemas.microsoft.com/office/drawing/2014/main" id="{16D737F9-109F-4296-8340-15575554B323}"/>
              </a:ext>
            </a:extLst>
          </p:cNvPr>
          <p:cNvSpPr txBox="1">
            <a:spLocks noChangeArrowheads="1"/>
          </p:cNvSpPr>
          <p:nvPr/>
        </p:nvSpPr>
        <p:spPr bwMode="auto">
          <a:xfrm>
            <a:off x="5070252" y="4051374"/>
            <a:ext cx="910391"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GB" altLang="pt-BR" sz="1800" dirty="0" err="1">
                <a:latin typeface="Raleway Medium" panose="020B0603030101060003" pitchFamily="34" charset="0"/>
              </a:rPr>
              <a:t>Adulto</a:t>
            </a:r>
            <a:endParaRPr lang="en-GB" altLang="pt-BR" sz="1800" dirty="0">
              <a:latin typeface="Raleway Medium" panose="020B0603030101060003" pitchFamily="34" charset="0"/>
            </a:endParaRPr>
          </a:p>
        </p:txBody>
      </p:sp>
      <p:sp>
        <p:nvSpPr>
          <p:cNvPr id="40" name="Text Box 18">
            <a:extLst>
              <a:ext uri="{FF2B5EF4-FFF2-40B4-BE49-F238E27FC236}">
                <a16:creationId xmlns:a16="http://schemas.microsoft.com/office/drawing/2014/main" id="{778CF155-4963-47E7-9110-B9641B66301A}"/>
              </a:ext>
            </a:extLst>
          </p:cNvPr>
          <p:cNvSpPr txBox="1">
            <a:spLocks noChangeArrowheads="1"/>
          </p:cNvSpPr>
          <p:nvPr/>
        </p:nvSpPr>
        <p:spPr bwMode="auto">
          <a:xfrm>
            <a:off x="5100783" y="5171506"/>
            <a:ext cx="995387"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pt-BR" sz="1800" dirty="0" err="1">
                <a:latin typeface="Raleway Medium" panose="020B0603030101060003" pitchFamily="34" charset="0"/>
              </a:rPr>
              <a:t>Criança</a:t>
            </a:r>
            <a:endParaRPr lang="en-GB" altLang="pt-BR" sz="1800" dirty="0">
              <a:latin typeface="Raleway Medium" panose="020B0603030101060003" pitchFamily="34" charset="0"/>
            </a:endParaRPr>
          </a:p>
        </p:txBody>
      </p:sp>
    </p:spTree>
    <p:extLst>
      <p:ext uri="{BB962C8B-B14F-4D97-AF65-F5344CB8AC3E}">
        <p14:creationId xmlns:p14="http://schemas.microsoft.com/office/powerpoint/2010/main" val="19158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ctangle 3">
            <a:extLst>
              <a:ext uri="{FF2B5EF4-FFF2-40B4-BE49-F238E27FC236}">
                <a16:creationId xmlns:a16="http://schemas.microsoft.com/office/drawing/2014/main" id="{40108DC6-EAC4-44DD-BF2C-4026017E73F8}"/>
              </a:ext>
            </a:extLst>
          </p:cNvPr>
          <p:cNvSpPr txBox="1">
            <a:spLocks/>
          </p:cNvSpPr>
          <p:nvPr/>
        </p:nvSpPr>
        <p:spPr>
          <a:xfrm>
            <a:off x="1728503" y="1143000"/>
            <a:ext cx="8510874" cy="550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altLang="pt-BR" sz="2000" b="1" dirty="0">
              <a:latin typeface="Raleway Medium" panose="020B0603030101060003" pitchFamily="34" charset="0"/>
            </a:endParaRPr>
          </a:p>
        </p:txBody>
      </p:sp>
      <p:sp>
        <p:nvSpPr>
          <p:cNvPr id="17" name="Text Box 11">
            <a:extLst>
              <a:ext uri="{FF2B5EF4-FFF2-40B4-BE49-F238E27FC236}">
                <a16:creationId xmlns:a16="http://schemas.microsoft.com/office/drawing/2014/main" id="{7047F992-2AC0-4550-9C64-B8F892229848}"/>
              </a:ext>
            </a:extLst>
          </p:cNvPr>
          <p:cNvSpPr txBox="1">
            <a:spLocks noChangeArrowheads="1"/>
          </p:cNvSpPr>
          <p:nvPr/>
        </p:nvSpPr>
        <p:spPr bwMode="auto">
          <a:xfrm>
            <a:off x="8646312" y="3208736"/>
            <a:ext cx="2308297"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GB" altLang="pt-BR" sz="1600" dirty="0">
                <a:latin typeface="Raleway ExtraLight" panose="020B0303030101060003" pitchFamily="34" charset="0"/>
              </a:rPr>
              <a:t>“Bom, </a:t>
            </a:r>
            <a:r>
              <a:rPr lang="en-GB" altLang="pt-BR" sz="1600" dirty="0" err="1">
                <a:latin typeface="Raleway ExtraLight" panose="020B0303030101060003" pitchFamily="34" charset="0"/>
              </a:rPr>
              <a:t>sinto</a:t>
            </a:r>
            <a:r>
              <a:rPr lang="en-GB" altLang="pt-BR" sz="1600" dirty="0">
                <a:latin typeface="Raleway ExtraLight" panose="020B0303030101060003" pitchFamily="34" charset="0"/>
              </a:rPr>
              <a:t> que o </a:t>
            </a:r>
            <a:r>
              <a:rPr lang="en-GB" altLang="pt-BR" sz="1600" dirty="0" err="1">
                <a:latin typeface="Raleway ExtraLight" panose="020B0303030101060003" pitchFamily="34" charset="0"/>
              </a:rPr>
              <a:t>grande</a:t>
            </a:r>
            <a:r>
              <a:rPr lang="en-GB" altLang="pt-BR" sz="1600" dirty="0">
                <a:latin typeface="Raleway ExtraLight" panose="020B0303030101060003" pitchFamily="34" charset="0"/>
              </a:rPr>
              <a:t> </a:t>
            </a:r>
            <a:r>
              <a:rPr lang="en-GB" altLang="pt-BR" sz="1600" dirty="0" err="1">
                <a:latin typeface="Raleway ExtraLight" panose="020B0303030101060003" pitchFamily="34" charset="0"/>
              </a:rPr>
              <a:t>desafio</a:t>
            </a:r>
            <a:r>
              <a:rPr lang="en-GB" altLang="pt-BR" sz="1600" dirty="0">
                <a:latin typeface="Raleway ExtraLight" panose="020B0303030101060003" pitchFamily="34" charset="0"/>
              </a:rPr>
              <a:t> é…”</a:t>
            </a:r>
            <a:endParaRPr lang="en-US" altLang="pt-BR" sz="1600" dirty="0">
              <a:latin typeface="Raleway ExtraLight" panose="020B0303030101060003" pitchFamily="34" charset="0"/>
            </a:endParaRPr>
          </a:p>
        </p:txBody>
      </p:sp>
      <p:sp>
        <p:nvSpPr>
          <p:cNvPr id="26" name="Text Box 16">
            <a:extLst>
              <a:ext uri="{FF2B5EF4-FFF2-40B4-BE49-F238E27FC236}">
                <a16:creationId xmlns:a16="http://schemas.microsoft.com/office/drawing/2014/main" id="{0C8E46C7-4EDC-4C92-9704-E0C775CC3123}"/>
              </a:ext>
            </a:extLst>
          </p:cNvPr>
          <p:cNvSpPr txBox="1">
            <a:spLocks noChangeArrowheads="1"/>
          </p:cNvSpPr>
          <p:nvPr/>
        </p:nvSpPr>
        <p:spPr bwMode="auto">
          <a:xfrm>
            <a:off x="5065663" y="2490161"/>
            <a:ext cx="830590"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GB" altLang="pt-BR" sz="1800" dirty="0">
                <a:latin typeface="Raleway Medium" panose="020B0603030101060003" pitchFamily="34" charset="0"/>
              </a:rPr>
              <a:t>Pai</a:t>
            </a:r>
          </a:p>
        </p:txBody>
      </p:sp>
      <p:sp>
        <p:nvSpPr>
          <p:cNvPr id="27" name="Text Box 17">
            <a:extLst>
              <a:ext uri="{FF2B5EF4-FFF2-40B4-BE49-F238E27FC236}">
                <a16:creationId xmlns:a16="http://schemas.microsoft.com/office/drawing/2014/main" id="{8071F52B-536A-4071-A673-9E4253464037}"/>
              </a:ext>
            </a:extLst>
          </p:cNvPr>
          <p:cNvSpPr txBox="1">
            <a:spLocks noChangeArrowheads="1"/>
          </p:cNvSpPr>
          <p:nvPr/>
        </p:nvSpPr>
        <p:spPr bwMode="auto">
          <a:xfrm>
            <a:off x="5110209" y="3812762"/>
            <a:ext cx="910391"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GB" altLang="pt-BR" sz="1800" dirty="0" err="1">
                <a:latin typeface="Raleway Medium" panose="020B0603030101060003" pitchFamily="34" charset="0"/>
              </a:rPr>
              <a:t>Adulto</a:t>
            </a:r>
            <a:endParaRPr lang="en-GB" altLang="pt-BR" sz="1800" dirty="0">
              <a:latin typeface="Raleway Medium" panose="020B0603030101060003" pitchFamily="34" charset="0"/>
            </a:endParaRPr>
          </a:p>
        </p:txBody>
      </p:sp>
      <p:sp>
        <p:nvSpPr>
          <p:cNvPr id="28" name="Text Box 18">
            <a:extLst>
              <a:ext uri="{FF2B5EF4-FFF2-40B4-BE49-F238E27FC236}">
                <a16:creationId xmlns:a16="http://schemas.microsoft.com/office/drawing/2014/main" id="{0B51AAA5-4DB5-4BEA-9270-2CDC59465EA0}"/>
              </a:ext>
            </a:extLst>
          </p:cNvPr>
          <p:cNvSpPr txBox="1">
            <a:spLocks noChangeArrowheads="1"/>
          </p:cNvSpPr>
          <p:nvPr/>
        </p:nvSpPr>
        <p:spPr bwMode="auto">
          <a:xfrm>
            <a:off x="5140740" y="4932894"/>
            <a:ext cx="995387"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pt-BR" sz="1800" dirty="0" err="1">
                <a:latin typeface="Raleway Medium" panose="020B0603030101060003" pitchFamily="34" charset="0"/>
              </a:rPr>
              <a:t>Criança</a:t>
            </a:r>
            <a:endParaRPr lang="en-GB" altLang="pt-BR" sz="1800" dirty="0">
              <a:latin typeface="Raleway Medium" panose="020B0603030101060003" pitchFamily="34" charset="0"/>
            </a:endParaRPr>
          </a:p>
        </p:txBody>
      </p:sp>
      <p:sp>
        <p:nvSpPr>
          <p:cNvPr id="29" name="Retângulo 28">
            <a:extLst>
              <a:ext uri="{FF2B5EF4-FFF2-40B4-BE49-F238E27FC236}">
                <a16:creationId xmlns:a16="http://schemas.microsoft.com/office/drawing/2014/main" id="{9FE48CB6-4BFE-46D5-A0E4-02F56FAA26FB}"/>
              </a:ext>
            </a:extLst>
          </p:cNvPr>
          <p:cNvSpPr/>
          <p:nvPr/>
        </p:nvSpPr>
        <p:spPr>
          <a:xfrm flipV="1">
            <a:off x="0" y="541831"/>
            <a:ext cx="3056021" cy="5717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29">
            <a:extLst>
              <a:ext uri="{FF2B5EF4-FFF2-40B4-BE49-F238E27FC236}">
                <a16:creationId xmlns:a16="http://schemas.microsoft.com/office/drawing/2014/main" id="{368655A9-8DC1-4106-833C-96A0A98CD5A0}"/>
              </a:ext>
            </a:extLst>
          </p:cNvPr>
          <p:cNvSpPr/>
          <p:nvPr/>
        </p:nvSpPr>
        <p:spPr>
          <a:xfrm>
            <a:off x="0" y="252664"/>
            <a:ext cx="2959954" cy="759988"/>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Título 1">
            <a:extLst>
              <a:ext uri="{FF2B5EF4-FFF2-40B4-BE49-F238E27FC236}">
                <a16:creationId xmlns:a16="http://schemas.microsoft.com/office/drawing/2014/main" id="{894C5AF0-595D-46A2-A95B-DE69B9FD619F}"/>
              </a:ext>
            </a:extLst>
          </p:cNvPr>
          <p:cNvSpPr>
            <a:spLocks noGrp="1"/>
          </p:cNvSpPr>
          <p:nvPr>
            <p:ph type="title"/>
          </p:nvPr>
        </p:nvSpPr>
        <p:spPr>
          <a:xfrm>
            <a:off x="60700" y="153544"/>
            <a:ext cx="2959954" cy="987575"/>
          </a:xfrm>
        </p:spPr>
        <p:txBody>
          <a:bodyPr>
            <a:noAutofit/>
          </a:bodyPr>
          <a:lstStyle/>
          <a:p>
            <a:r>
              <a:rPr lang="pt-BR" sz="2800" dirty="0">
                <a:solidFill>
                  <a:schemeClr val="bg1"/>
                </a:solidFill>
                <a:latin typeface="Raleway ExtraBold" panose="020B0903030101060003" pitchFamily="34" charset="0"/>
              </a:rPr>
              <a:t>MODO ADULTO</a:t>
            </a:r>
          </a:p>
        </p:txBody>
      </p:sp>
      <p:sp>
        <p:nvSpPr>
          <p:cNvPr id="32" name="Oval 31">
            <a:extLst>
              <a:ext uri="{FF2B5EF4-FFF2-40B4-BE49-F238E27FC236}">
                <a16:creationId xmlns:a16="http://schemas.microsoft.com/office/drawing/2014/main" id="{5FC0B7F2-0152-4A6B-A1E5-4F986470E288}"/>
              </a:ext>
            </a:extLst>
          </p:cNvPr>
          <p:cNvSpPr/>
          <p:nvPr/>
        </p:nvSpPr>
        <p:spPr>
          <a:xfrm>
            <a:off x="4047092" y="1746519"/>
            <a:ext cx="987575" cy="987575"/>
          </a:xfrm>
          <a:prstGeom prst="ellipse">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Oval 34">
            <a:extLst>
              <a:ext uri="{FF2B5EF4-FFF2-40B4-BE49-F238E27FC236}">
                <a16:creationId xmlns:a16="http://schemas.microsoft.com/office/drawing/2014/main" id="{4AB97560-543B-4DDE-9B8C-640536859291}"/>
              </a:ext>
            </a:extLst>
          </p:cNvPr>
          <p:cNvSpPr/>
          <p:nvPr/>
        </p:nvSpPr>
        <p:spPr>
          <a:xfrm>
            <a:off x="4103200" y="4353002"/>
            <a:ext cx="987575" cy="987575"/>
          </a:xfrm>
          <a:prstGeom prst="ellipse">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Oval 35">
            <a:extLst>
              <a:ext uri="{FF2B5EF4-FFF2-40B4-BE49-F238E27FC236}">
                <a16:creationId xmlns:a16="http://schemas.microsoft.com/office/drawing/2014/main" id="{C951ADFC-2561-4643-B4C9-1DAE68C3F306}"/>
              </a:ext>
            </a:extLst>
          </p:cNvPr>
          <p:cNvSpPr/>
          <p:nvPr/>
        </p:nvSpPr>
        <p:spPr>
          <a:xfrm>
            <a:off x="7398422" y="1740754"/>
            <a:ext cx="987575" cy="987575"/>
          </a:xfrm>
          <a:prstGeom prst="ellipse">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Oval 36">
            <a:extLst>
              <a:ext uri="{FF2B5EF4-FFF2-40B4-BE49-F238E27FC236}">
                <a16:creationId xmlns:a16="http://schemas.microsoft.com/office/drawing/2014/main" id="{B0BA11DF-295F-4FB0-8686-AE8F1EC6745C}"/>
              </a:ext>
            </a:extLst>
          </p:cNvPr>
          <p:cNvSpPr/>
          <p:nvPr/>
        </p:nvSpPr>
        <p:spPr>
          <a:xfrm>
            <a:off x="7483267" y="4353002"/>
            <a:ext cx="987575" cy="987575"/>
          </a:xfrm>
          <a:prstGeom prst="ellipse">
            <a:avLst/>
          </a:prstGeom>
          <a:solidFill>
            <a:srgbClr val="0017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386" name="Picture 2" descr="Resultado de imagem para ÃCONE ROSTO">
            <a:extLst>
              <a:ext uri="{FF2B5EF4-FFF2-40B4-BE49-F238E27FC236}">
                <a16:creationId xmlns:a16="http://schemas.microsoft.com/office/drawing/2014/main" id="{27D8772F-28ED-4F99-9209-3D66C9E0E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3237" y="3035626"/>
            <a:ext cx="1087503" cy="10875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m para ÃCONE ROSTO">
            <a:extLst>
              <a:ext uri="{FF2B5EF4-FFF2-40B4-BE49-F238E27FC236}">
                <a16:creationId xmlns:a16="http://schemas.microsoft.com/office/drawing/2014/main" id="{1227DF9F-6C5E-4EE1-8AB4-F89601464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422" y="2985271"/>
            <a:ext cx="1087503" cy="1087503"/>
          </a:xfrm>
          <a:prstGeom prst="rect">
            <a:avLst/>
          </a:prstGeom>
          <a:noFill/>
          <a:extLst>
            <a:ext uri="{909E8E84-426E-40DD-AFC4-6F175D3DCCD1}">
              <a14:hiddenFill xmlns:a14="http://schemas.microsoft.com/office/drawing/2010/main">
                <a:solidFill>
                  <a:srgbClr val="FFFFFF"/>
                </a:solidFill>
              </a14:hiddenFill>
            </a:ext>
          </a:extLst>
        </p:spPr>
      </p:pic>
      <p:sp>
        <p:nvSpPr>
          <p:cNvPr id="24" name="Line 10">
            <a:extLst>
              <a:ext uri="{FF2B5EF4-FFF2-40B4-BE49-F238E27FC236}">
                <a16:creationId xmlns:a16="http://schemas.microsoft.com/office/drawing/2014/main" id="{CECCDFEB-60F4-48EE-9943-DEDC9CE5AA27}"/>
              </a:ext>
            </a:extLst>
          </p:cNvPr>
          <p:cNvSpPr>
            <a:spLocks noChangeShapeType="1"/>
          </p:cNvSpPr>
          <p:nvPr/>
        </p:nvSpPr>
        <p:spPr bwMode="auto">
          <a:xfrm>
            <a:off x="5325390" y="3311292"/>
            <a:ext cx="1943100"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5" name="Line 11">
            <a:extLst>
              <a:ext uri="{FF2B5EF4-FFF2-40B4-BE49-F238E27FC236}">
                <a16:creationId xmlns:a16="http://schemas.microsoft.com/office/drawing/2014/main" id="{9F5D64BF-BC48-4CCE-B875-0B72FAE38CA8}"/>
              </a:ext>
            </a:extLst>
          </p:cNvPr>
          <p:cNvSpPr>
            <a:spLocks noChangeShapeType="1"/>
          </p:cNvSpPr>
          <p:nvPr/>
        </p:nvSpPr>
        <p:spPr bwMode="auto">
          <a:xfrm flipH="1">
            <a:off x="5325391" y="3670067"/>
            <a:ext cx="1871663"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4" name="Retângulo 33">
            <a:extLst>
              <a:ext uri="{FF2B5EF4-FFF2-40B4-BE49-F238E27FC236}">
                <a16:creationId xmlns:a16="http://schemas.microsoft.com/office/drawing/2014/main" id="{35E5DA07-020F-48EC-B6FA-C53ED2B28766}"/>
              </a:ext>
            </a:extLst>
          </p:cNvPr>
          <p:cNvSpPr/>
          <p:nvPr/>
        </p:nvSpPr>
        <p:spPr>
          <a:xfrm>
            <a:off x="2061111" y="3114806"/>
            <a:ext cx="1966518" cy="830997"/>
          </a:xfrm>
          <a:prstGeom prst="rect">
            <a:avLst/>
          </a:prstGeom>
          <a:noFill/>
        </p:spPr>
        <p:txBody>
          <a:bodyPr wrap="square">
            <a:spAutoFit/>
          </a:bodyPr>
          <a:lstStyle/>
          <a:p>
            <a:pPr>
              <a:buFontTx/>
              <a:buNone/>
            </a:pPr>
            <a:r>
              <a:rPr lang="pt-BR" altLang="pt-BR" sz="1600" dirty="0">
                <a:latin typeface="Raleway ExtraLight" panose="020B0303030101060003" pitchFamily="34" charset="0"/>
              </a:rPr>
              <a:t>“Quais desafios seu negócio enfrenta hoje?”</a:t>
            </a:r>
            <a:endParaRPr lang="en-US" altLang="pt-BR" sz="2000" dirty="0">
              <a:latin typeface="Raleway ExtraLight" panose="020B0303030101060003" pitchFamily="34" charset="0"/>
            </a:endParaRPr>
          </a:p>
        </p:txBody>
      </p:sp>
    </p:spTree>
    <p:extLst>
      <p:ext uri="{BB962C8B-B14F-4D97-AF65-F5344CB8AC3E}">
        <p14:creationId xmlns:p14="http://schemas.microsoft.com/office/powerpoint/2010/main" val="3371388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3A48808C-9AF3-459D-957B-6A36B0CFC18A}"/>
              </a:ext>
            </a:extLst>
          </p:cNvPr>
          <p:cNvPicPr>
            <a:picLocks noChangeAspect="1"/>
          </p:cNvPicPr>
          <p:nvPr/>
        </p:nvPicPr>
        <p:blipFill>
          <a:blip r:embed="rId3"/>
          <a:stretch>
            <a:fillRect/>
          </a:stretch>
        </p:blipFill>
        <p:spPr>
          <a:xfrm>
            <a:off x="0" y="0"/>
            <a:ext cx="12192000" cy="6858000"/>
          </a:xfrm>
          <a:prstGeom prst="rect">
            <a:avLst/>
          </a:prstGeom>
        </p:spPr>
      </p:pic>
      <p:sp>
        <p:nvSpPr>
          <p:cNvPr id="11" name="Retângulo 10">
            <a:extLst>
              <a:ext uri="{FF2B5EF4-FFF2-40B4-BE49-F238E27FC236}">
                <a16:creationId xmlns:a16="http://schemas.microsoft.com/office/drawing/2014/main" id="{235030D8-5F18-4B6B-95D6-3E7220C73E89}"/>
              </a:ext>
            </a:extLst>
          </p:cNvPr>
          <p:cNvSpPr/>
          <p:nvPr/>
        </p:nvSpPr>
        <p:spPr>
          <a:xfrm>
            <a:off x="0" y="-1"/>
            <a:ext cx="12192000" cy="6857999"/>
          </a:xfrm>
          <a:prstGeom prst="rect">
            <a:avLst/>
          </a:prstGeom>
          <a:solidFill>
            <a:srgbClr val="001760">
              <a:alpha val="39000"/>
            </a:srgb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16">
            <a:extLst>
              <a:ext uri="{FF2B5EF4-FFF2-40B4-BE49-F238E27FC236}">
                <a16:creationId xmlns:a16="http://schemas.microsoft.com/office/drawing/2014/main" id="{9583A201-4A88-465C-B5C2-A93674C83E4A}"/>
              </a:ext>
            </a:extLst>
          </p:cNvPr>
          <p:cNvSpPr/>
          <p:nvPr/>
        </p:nvSpPr>
        <p:spPr>
          <a:xfrm>
            <a:off x="2343014" y="2995414"/>
            <a:ext cx="7377194" cy="1611823"/>
          </a:xfrm>
          <a:prstGeom prst="rect">
            <a:avLst/>
          </a:prstGeom>
          <a:solidFill>
            <a:srgbClr val="D79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15">
            <a:extLst>
              <a:ext uri="{FF2B5EF4-FFF2-40B4-BE49-F238E27FC236}">
                <a16:creationId xmlns:a16="http://schemas.microsoft.com/office/drawing/2014/main" id="{4D45E38D-6A04-4695-8218-0DA84F3EAD01}"/>
              </a:ext>
            </a:extLst>
          </p:cNvPr>
          <p:cNvSpPr/>
          <p:nvPr/>
        </p:nvSpPr>
        <p:spPr>
          <a:xfrm>
            <a:off x="2471792" y="2813676"/>
            <a:ext cx="7377194" cy="1611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3">
            <a:extLst>
              <a:ext uri="{FF2B5EF4-FFF2-40B4-BE49-F238E27FC236}">
                <a16:creationId xmlns:a16="http://schemas.microsoft.com/office/drawing/2014/main" id="{9A815908-4718-4EC5-BBC4-7E40658F2299}"/>
              </a:ext>
            </a:extLst>
          </p:cNvPr>
          <p:cNvSpPr txBox="1">
            <a:spLocks/>
          </p:cNvSpPr>
          <p:nvPr/>
        </p:nvSpPr>
        <p:spPr>
          <a:xfrm>
            <a:off x="2719438" y="2931336"/>
            <a:ext cx="7000770" cy="15970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altLang="pt-BR" sz="5400" dirty="0">
                <a:solidFill>
                  <a:srgbClr val="000F3E"/>
                </a:solidFill>
                <a:latin typeface="Raleway ExtraBold" panose="020B0903030101060003" pitchFamily="34" charset="0"/>
              </a:rPr>
              <a:t>ETAPAS DA RELAÇÃO DE MENTORIA</a:t>
            </a:r>
            <a:endParaRPr lang="es-ES_tradnl" altLang="pt-BR" sz="5400" dirty="0">
              <a:solidFill>
                <a:srgbClr val="000F3E"/>
              </a:solidFill>
              <a:latin typeface="Raleway ExtraBold" panose="020B0903030101060003" pitchFamily="34" charset="0"/>
            </a:endParaRPr>
          </a:p>
        </p:txBody>
      </p:sp>
    </p:spTree>
    <p:extLst>
      <p:ext uri="{BB962C8B-B14F-4D97-AF65-F5344CB8AC3E}">
        <p14:creationId xmlns:p14="http://schemas.microsoft.com/office/powerpoint/2010/main" val="695488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ctangle 3">
            <a:extLst>
              <a:ext uri="{FF2B5EF4-FFF2-40B4-BE49-F238E27FC236}">
                <a16:creationId xmlns:a16="http://schemas.microsoft.com/office/drawing/2014/main" id="{40108DC6-EAC4-44DD-BF2C-4026017E73F8}"/>
              </a:ext>
            </a:extLst>
          </p:cNvPr>
          <p:cNvSpPr txBox="1">
            <a:spLocks/>
          </p:cNvSpPr>
          <p:nvPr/>
        </p:nvSpPr>
        <p:spPr>
          <a:xfrm>
            <a:off x="1728503" y="1143000"/>
            <a:ext cx="8510874" cy="550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altLang="pt-BR" sz="2000" b="1" dirty="0">
              <a:latin typeface="Raleway Medium" panose="020B0603030101060003" pitchFamily="34" charset="0"/>
            </a:endParaRPr>
          </a:p>
        </p:txBody>
      </p:sp>
      <p:sp>
        <p:nvSpPr>
          <p:cNvPr id="22" name="Chevron 17">
            <a:extLst>
              <a:ext uri="{FF2B5EF4-FFF2-40B4-BE49-F238E27FC236}">
                <a16:creationId xmlns:a16="http://schemas.microsoft.com/office/drawing/2014/main" id="{CCA5365E-17EA-4D09-BF77-18A7580CD2DE}"/>
              </a:ext>
            </a:extLst>
          </p:cNvPr>
          <p:cNvSpPr/>
          <p:nvPr/>
        </p:nvSpPr>
        <p:spPr>
          <a:xfrm>
            <a:off x="424100" y="1761823"/>
            <a:ext cx="4359292" cy="2559050"/>
          </a:xfrm>
          <a:prstGeom prst="chevron">
            <a:avLst/>
          </a:prstGeom>
          <a:solidFill>
            <a:srgbClr val="000F3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dirty="0">
                <a:latin typeface="Raleway Medium" panose="020B0603030101060003" pitchFamily="34" charset="0"/>
              </a:rPr>
              <a:t>                         </a:t>
            </a:r>
            <a:r>
              <a:rPr lang="es-ES_tradnl" dirty="0">
                <a:latin typeface="Raleway Medium" panose="020B0603030101060003" pitchFamily="34" charset="0"/>
              </a:rPr>
              <a:t>Estabelecer a </a:t>
            </a:r>
            <a:r>
              <a:rPr lang="es-ES_tradnl" dirty="0" err="1">
                <a:latin typeface="Raleway Medium" panose="020B0603030101060003" pitchFamily="34" charset="0"/>
              </a:rPr>
              <a:t>relação</a:t>
            </a:r>
            <a:endParaRPr lang="es-ES_tradnl" dirty="0">
              <a:latin typeface="Raleway Medium" panose="020B0603030101060003" pitchFamily="34" charset="0"/>
            </a:endParaRPr>
          </a:p>
        </p:txBody>
      </p:sp>
      <p:sp>
        <p:nvSpPr>
          <p:cNvPr id="33" name="Text Box 5">
            <a:extLst>
              <a:ext uri="{FF2B5EF4-FFF2-40B4-BE49-F238E27FC236}">
                <a16:creationId xmlns:a16="http://schemas.microsoft.com/office/drawing/2014/main" id="{EBB14CBE-9D62-46F6-8699-B30F21299762}"/>
              </a:ext>
            </a:extLst>
          </p:cNvPr>
          <p:cNvSpPr txBox="1">
            <a:spLocks noChangeArrowheads="1"/>
          </p:cNvSpPr>
          <p:nvPr/>
        </p:nvSpPr>
        <p:spPr bwMode="auto">
          <a:xfrm>
            <a:off x="5468878" y="3718156"/>
            <a:ext cx="21491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pt-BR" sz="1800">
              <a:latin typeface="Raleway Medium" panose="020B0603030101060003" pitchFamily="34" charset="0"/>
            </a:endParaRPr>
          </a:p>
        </p:txBody>
      </p:sp>
      <p:sp>
        <p:nvSpPr>
          <p:cNvPr id="38" name="Text Box 7">
            <a:extLst>
              <a:ext uri="{FF2B5EF4-FFF2-40B4-BE49-F238E27FC236}">
                <a16:creationId xmlns:a16="http://schemas.microsoft.com/office/drawing/2014/main" id="{8F817755-3A34-4608-87E8-7D0A03F8F087}"/>
              </a:ext>
            </a:extLst>
          </p:cNvPr>
          <p:cNvSpPr txBox="1">
            <a:spLocks noChangeArrowheads="1"/>
          </p:cNvSpPr>
          <p:nvPr/>
        </p:nvSpPr>
        <p:spPr bwMode="auto">
          <a:xfrm>
            <a:off x="5499100" y="54657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pt-BR" sz="1800">
              <a:latin typeface="Raleway Medium" panose="020B0603030101060003" pitchFamily="34" charset="0"/>
            </a:endParaRPr>
          </a:p>
        </p:txBody>
      </p:sp>
      <p:sp>
        <p:nvSpPr>
          <p:cNvPr id="39" name="Chevron 18">
            <a:extLst>
              <a:ext uri="{FF2B5EF4-FFF2-40B4-BE49-F238E27FC236}">
                <a16:creationId xmlns:a16="http://schemas.microsoft.com/office/drawing/2014/main" id="{A0F2959B-B714-4FCA-BC1D-10C8B4DEE4A2}"/>
              </a:ext>
            </a:extLst>
          </p:cNvPr>
          <p:cNvSpPr/>
          <p:nvPr/>
        </p:nvSpPr>
        <p:spPr>
          <a:xfrm>
            <a:off x="4050290" y="1761823"/>
            <a:ext cx="4359292" cy="2559050"/>
          </a:xfrm>
          <a:prstGeom prst="chevron">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dirty="0">
                <a:solidFill>
                  <a:schemeClr val="tx1">
                    <a:lumMod val="75000"/>
                    <a:lumOff val="25000"/>
                  </a:schemeClr>
                </a:solidFill>
                <a:latin typeface="Raleway Medium" panose="020B0603030101060003" pitchFamily="34" charset="0"/>
              </a:rPr>
              <a:t>                          </a:t>
            </a:r>
            <a:r>
              <a:rPr lang="es-ES_tradnl" dirty="0" err="1">
                <a:solidFill>
                  <a:schemeClr val="tx1">
                    <a:lumMod val="90000"/>
                    <a:lumOff val="10000"/>
                  </a:schemeClr>
                </a:solidFill>
                <a:latin typeface="Raleway Medium" panose="020B0603030101060003" pitchFamily="34" charset="0"/>
              </a:rPr>
              <a:t>Mantendo</a:t>
            </a:r>
            <a:r>
              <a:rPr lang="es-ES_tradnl" dirty="0">
                <a:solidFill>
                  <a:schemeClr val="tx1">
                    <a:lumMod val="90000"/>
                    <a:lumOff val="10000"/>
                  </a:schemeClr>
                </a:solidFill>
                <a:latin typeface="Raleway Medium" panose="020B0603030101060003" pitchFamily="34" charset="0"/>
              </a:rPr>
              <a:t> a </a:t>
            </a:r>
            <a:r>
              <a:rPr lang="es-ES_tradnl" dirty="0" err="1">
                <a:solidFill>
                  <a:schemeClr val="tx1">
                    <a:lumMod val="90000"/>
                    <a:lumOff val="10000"/>
                  </a:schemeClr>
                </a:solidFill>
                <a:latin typeface="Raleway Medium" panose="020B0603030101060003" pitchFamily="34" charset="0"/>
              </a:rPr>
              <a:t>relação</a:t>
            </a:r>
            <a:r>
              <a:rPr lang="es-ES_tradnl" dirty="0">
                <a:solidFill>
                  <a:schemeClr val="tx1">
                    <a:lumMod val="90000"/>
                    <a:lumOff val="10000"/>
                  </a:schemeClr>
                </a:solidFill>
                <a:latin typeface="Raleway Medium" panose="020B0603030101060003" pitchFamily="34" charset="0"/>
              </a:rPr>
              <a:t> </a:t>
            </a:r>
          </a:p>
        </p:txBody>
      </p:sp>
      <p:sp>
        <p:nvSpPr>
          <p:cNvPr id="40" name="Chevron 19">
            <a:extLst>
              <a:ext uri="{FF2B5EF4-FFF2-40B4-BE49-F238E27FC236}">
                <a16:creationId xmlns:a16="http://schemas.microsoft.com/office/drawing/2014/main" id="{3A833CBE-CCC0-4F3C-9068-09FC0A86650B}"/>
              </a:ext>
            </a:extLst>
          </p:cNvPr>
          <p:cNvSpPr/>
          <p:nvPr/>
        </p:nvSpPr>
        <p:spPr>
          <a:xfrm>
            <a:off x="7592829" y="1761823"/>
            <a:ext cx="4359292" cy="2559050"/>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dirty="0">
                <a:solidFill>
                  <a:srgbClr val="000F3E"/>
                </a:solidFill>
                <a:latin typeface="Raleway Medium" panose="020B0603030101060003" pitchFamily="34" charset="0"/>
              </a:rPr>
              <a:t>                       </a:t>
            </a:r>
            <a:r>
              <a:rPr lang="es-ES_tradnl" dirty="0">
                <a:solidFill>
                  <a:srgbClr val="000F3E"/>
                </a:solidFill>
                <a:latin typeface="Raleway Medium" panose="020B0603030101060003" pitchFamily="34" charset="0"/>
              </a:rPr>
              <a:t>Finalizar a </a:t>
            </a:r>
            <a:r>
              <a:rPr lang="es-ES_tradnl" dirty="0" err="1">
                <a:solidFill>
                  <a:srgbClr val="000F3E"/>
                </a:solidFill>
                <a:latin typeface="Raleway Medium" panose="020B0603030101060003" pitchFamily="34" charset="0"/>
              </a:rPr>
              <a:t>relação</a:t>
            </a:r>
            <a:endParaRPr lang="en-GB" dirty="0">
              <a:solidFill>
                <a:srgbClr val="000F3E"/>
              </a:solidFill>
              <a:latin typeface="Raleway Medium" panose="020B0603030101060003" pitchFamily="34" charset="0"/>
            </a:endParaRPr>
          </a:p>
        </p:txBody>
      </p:sp>
    </p:spTree>
    <p:extLst>
      <p:ext uri="{BB962C8B-B14F-4D97-AF65-F5344CB8AC3E}">
        <p14:creationId xmlns:p14="http://schemas.microsoft.com/office/powerpoint/2010/main" val="374883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ctangle 3">
            <a:extLst>
              <a:ext uri="{FF2B5EF4-FFF2-40B4-BE49-F238E27FC236}">
                <a16:creationId xmlns:a16="http://schemas.microsoft.com/office/drawing/2014/main" id="{40108DC6-EAC4-44DD-BF2C-4026017E73F8}"/>
              </a:ext>
            </a:extLst>
          </p:cNvPr>
          <p:cNvSpPr txBox="1">
            <a:spLocks/>
          </p:cNvSpPr>
          <p:nvPr/>
        </p:nvSpPr>
        <p:spPr>
          <a:xfrm>
            <a:off x="1728503" y="1143000"/>
            <a:ext cx="8510874" cy="550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altLang="pt-BR" sz="2000" b="1" dirty="0">
              <a:latin typeface="Raleway Medium" panose="020B0603030101060003" pitchFamily="34" charset="0"/>
            </a:endParaRPr>
          </a:p>
        </p:txBody>
      </p:sp>
      <p:sp>
        <p:nvSpPr>
          <p:cNvPr id="22" name="Chevron 17">
            <a:extLst>
              <a:ext uri="{FF2B5EF4-FFF2-40B4-BE49-F238E27FC236}">
                <a16:creationId xmlns:a16="http://schemas.microsoft.com/office/drawing/2014/main" id="{CCA5365E-17EA-4D09-BF77-18A7580CD2DE}"/>
              </a:ext>
            </a:extLst>
          </p:cNvPr>
          <p:cNvSpPr/>
          <p:nvPr/>
        </p:nvSpPr>
        <p:spPr>
          <a:xfrm>
            <a:off x="424100" y="1761823"/>
            <a:ext cx="4359292" cy="2559050"/>
          </a:xfrm>
          <a:prstGeom prst="chevron">
            <a:avLst/>
          </a:prstGeom>
          <a:solidFill>
            <a:srgbClr val="000F3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dirty="0">
                <a:latin typeface="Raleway Medium" panose="020B0603030101060003" pitchFamily="34" charset="0"/>
              </a:rPr>
              <a:t>                         </a:t>
            </a:r>
            <a:r>
              <a:rPr lang="es-ES_tradnl" dirty="0">
                <a:latin typeface="Raleway Medium" panose="020B0603030101060003" pitchFamily="34" charset="0"/>
              </a:rPr>
              <a:t>Estabelecer a </a:t>
            </a:r>
            <a:r>
              <a:rPr lang="es-ES_tradnl" dirty="0" err="1">
                <a:latin typeface="Raleway Medium" panose="020B0603030101060003" pitchFamily="34" charset="0"/>
              </a:rPr>
              <a:t>relação</a:t>
            </a:r>
            <a:endParaRPr lang="es-ES_tradnl" dirty="0">
              <a:latin typeface="Raleway Medium" panose="020B0603030101060003" pitchFamily="34" charset="0"/>
            </a:endParaRPr>
          </a:p>
          <a:p>
            <a:pPr algn="ctr" eaLnBrk="1" hangingPunct="1">
              <a:defRPr/>
            </a:pPr>
            <a:r>
              <a:rPr lang="es-ES_tradnl" sz="1600" dirty="0" err="1">
                <a:latin typeface="Raleway ExtraLight" panose="020B0303030101060003" pitchFamily="34" charset="0"/>
              </a:rPr>
              <a:t>Conheça</a:t>
            </a:r>
            <a:r>
              <a:rPr lang="es-ES_tradnl" sz="1600" dirty="0">
                <a:latin typeface="Raleway ExtraLight" panose="020B0303030101060003" pitchFamily="34" charset="0"/>
              </a:rPr>
              <a:t> </a:t>
            </a:r>
            <a:r>
              <a:rPr lang="es-ES_tradnl" sz="1600" dirty="0" err="1">
                <a:latin typeface="Raleway ExtraLight" panose="020B0303030101060003" pitchFamily="34" charset="0"/>
              </a:rPr>
              <a:t>aos</a:t>
            </a:r>
            <a:r>
              <a:rPr lang="es-ES_tradnl" sz="1600" dirty="0">
                <a:latin typeface="Raleway ExtraLight" panose="020B0303030101060003" pitchFamily="34" charset="0"/>
              </a:rPr>
              <a:t> </a:t>
            </a:r>
            <a:r>
              <a:rPr lang="es-ES_tradnl" sz="1600" dirty="0" err="1">
                <a:latin typeface="Raleway ExtraLight" panose="020B0303030101060003" pitchFamily="34" charset="0"/>
              </a:rPr>
              <a:t>demais</a:t>
            </a:r>
            <a:r>
              <a:rPr lang="es-ES_tradnl" sz="1600" dirty="0">
                <a:latin typeface="Raleway ExtraLight" panose="020B0303030101060003" pitchFamily="34" charset="0"/>
              </a:rPr>
              <a:t> e aceite as </a:t>
            </a:r>
            <a:r>
              <a:rPr lang="es-ES_tradnl" sz="1600" dirty="0" err="1">
                <a:latin typeface="Raleway ExtraLight" panose="020B0303030101060003" pitchFamily="34" charset="0"/>
              </a:rPr>
              <a:t>regras</a:t>
            </a:r>
            <a:r>
              <a:rPr lang="es-ES_tradnl" sz="1600" dirty="0">
                <a:latin typeface="Raleway ExtraLight" panose="020B0303030101060003" pitchFamily="34" charset="0"/>
              </a:rPr>
              <a:t>.</a:t>
            </a:r>
          </a:p>
        </p:txBody>
      </p:sp>
      <p:sp>
        <p:nvSpPr>
          <p:cNvPr id="33" name="Text Box 5">
            <a:extLst>
              <a:ext uri="{FF2B5EF4-FFF2-40B4-BE49-F238E27FC236}">
                <a16:creationId xmlns:a16="http://schemas.microsoft.com/office/drawing/2014/main" id="{EBB14CBE-9D62-46F6-8699-B30F21299762}"/>
              </a:ext>
            </a:extLst>
          </p:cNvPr>
          <p:cNvSpPr txBox="1">
            <a:spLocks noChangeArrowheads="1"/>
          </p:cNvSpPr>
          <p:nvPr/>
        </p:nvSpPr>
        <p:spPr bwMode="auto">
          <a:xfrm>
            <a:off x="5468878" y="3718156"/>
            <a:ext cx="21491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pt-BR" sz="1800">
              <a:latin typeface="Raleway Medium" panose="020B0603030101060003" pitchFamily="34" charset="0"/>
            </a:endParaRPr>
          </a:p>
        </p:txBody>
      </p:sp>
      <p:sp>
        <p:nvSpPr>
          <p:cNvPr id="38" name="Text Box 7">
            <a:extLst>
              <a:ext uri="{FF2B5EF4-FFF2-40B4-BE49-F238E27FC236}">
                <a16:creationId xmlns:a16="http://schemas.microsoft.com/office/drawing/2014/main" id="{8F817755-3A34-4608-87E8-7D0A03F8F087}"/>
              </a:ext>
            </a:extLst>
          </p:cNvPr>
          <p:cNvSpPr txBox="1">
            <a:spLocks noChangeArrowheads="1"/>
          </p:cNvSpPr>
          <p:nvPr/>
        </p:nvSpPr>
        <p:spPr bwMode="auto">
          <a:xfrm>
            <a:off x="5499100" y="54657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pt-BR" sz="1800">
              <a:latin typeface="Raleway Medium" panose="020B0603030101060003" pitchFamily="34" charset="0"/>
            </a:endParaRPr>
          </a:p>
        </p:txBody>
      </p:sp>
      <p:sp>
        <p:nvSpPr>
          <p:cNvPr id="11" name="Retângulo 10">
            <a:extLst>
              <a:ext uri="{FF2B5EF4-FFF2-40B4-BE49-F238E27FC236}">
                <a16:creationId xmlns:a16="http://schemas.microsoft.com/office/drawing/2014/main" id="{DB31F7C5-5184-4A4B-B8A8-E4F72B73D1A0}"/>
              </a:ext>
            </a:extLst>
          </p:cNvPr>
          <p:cNvSpPr/>
          <p:nvPr/>
        </p:nvSpPr>
        <p:spPr>
          <a:xfrm flipV="1">
            <a:off x="0" y="541830"/>
            <a:ext cx="7110484" cy="601170"/>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2CE5DF4B-4638-4D98-8572-38B7FFF3B131}"/>
              </a:ext>
            </a:extLst>
          </p:cNvPr>
          <p:cNvSpPr/>
          <p:nvPr/>
        </p:nvSpPr>
        <p:spPr>
          <a:xfrm>
            <a:off x="-1" y="252664"/>
            <a:ext cx="6886964" cy="799084"/>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ítulo 1">
            <a:extLst>
              <a:ext uri="{FF2B5EF4-FFF2-40B4-BE49-F238E27FC236}">
                <a16:creationId xmlns:a16="http://schemas.microsoft.com/office/drawing/2014/main" id="{8EEC427E-1F52-46F1-8034-823AD0860912}"/>
              </a:ext>
            </a:extLst>
          </p:cNvPr>
          <p:cNvSpPr>
            <a:spLocks noGrp="1"/>
          </p:cNvSpPr>
          <p:nvPr>
            <p:ph type="title"/>
          </p:nvPr>
        </p:nvSpPr>
        <p:spPr>
          <a:xfrm>
            <a:off x="197179" y="153544"/>
            <a:ext cx="6886964" cy="1068227"/>
          </a:xfrm>
        </p:spPr>
        <p:txBody>
          <a:bodyPr>
            <a:noAutofit/>
          </a:bodyPr>
          <a:lstStyle/>
          <a:p>
            <a:r>
              <a:rPr lang="pt-BR" sz="2800" dirty="0">
                <a:solidFill>
                  <a:schemeClr val="bg1"/>
                </a:solidFill>
                <a:latin typeface="Raleway Medium" panose="020B0603030101060003" pitchFamily="34" charset="0"/>
              </a:rPr>
              <a:t>ETAPAS DA RELAÇÃO DE MENTORIA</a:t>
            </a:r>
          </a:p>
        </p:txBody>
      </p:sp>
    </p:spTree>
    <p:extLst>
      <p:ext uri="{BB962C8B-B14F-4D97-AF65-F5344CB8AC3E}">
        <p14:creationId xmlns:p14="http://schemas.microsoft.com/office/powerpoint/2010/main" val="2581938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4AF84788-6BC7-4868-87F6-CCEAA013B7AD}"/>
              </a:ext>
            </a:extLst>
          </p:cNvPr>
          <p:cNvSpPr/>
          <p:nvPr/>
        </p:nvSpPr>
        <p:spPr>
          <a:xfrm flipV="1">
            <a:off x="0" y="541828"/>
            <a:ext cx="4993105" cy="609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956931" y="6581253"/>
            <a:ext cx="11235069" cy="138373"/>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8">
            <a:extLst>
              <a:ext uri="{FF2B5EF4-FFF2-40B4-BE49-F238E27FC236}">
                <a16:creationId xmlns:a16="http://schemas.microsoft.com/office/drawing/2014/main" id="{3DCBD86E-8BD7-4BAE-BEFC-6F4F437473CA}"/>
              </a:ext>
            </a:extLst>
          </p:cNvPr>
          <p:cNvSpPr/>
          <p:nvPr/>
        </p:nvSpPr>
        <p:spPr>
          <a:xfrm>
            <a:off x="0" y="288758"/>
            <a:ext cx="5426242" cy="723894"/>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3C631014-6376-42AE-BD1C-47C41AA82211}"/>
              </a:ext>
            </a:extLst>
          </p:cNvPr>
          <p:cNvSpPr>
            <a:spLocks noGrp="1"/>
          </p:cNvSpPr>
          <p:nvPr>
            <p:ph type="title"/>
          </p:nvPr>
        </p:nvSpPr>
        <p:spPr>
          <a:xfrm>
            <a:off x="130030" y="168464"/>
            <a:ext cx="8917717" cy="987575"/>
          </a:xfrm>
        </p:spPr>
        <p:txBody>
          <a:bodyPr>
            <a:normAutofit/>
          </a:bodyPr>
          <a:lstStyle/>
          <a:p>
            <a:r>
              <a:rPr lang="pt-BR" sz="3200" dirty="0">
                <a:solidFill>
                  <a:schemeClr val="bg1"/>
                </a:solidFill>
                <a:latin typeface="Raleway ExtraBold" panose="020B0903030101060003" pitchFamily="34" charset="0"/>
              </a:rPr>
              <a:t>1</a:t>
            </a:r>
            <a:r>
              <a:rPr lang="pt-BR" sz="2800" dirty="0">
                <a:solidFill>
                  <a:schemeClr val="bg1"/>
                </a:solidFill>
                <a:latin typeface="Raleway ExtraBold" panose="020B0903030101060003" pitchFamily="34" charset="0"/>
              </a:rPr>
              <a:t>º ENCONTRO DE MENTORIA</a:t>
            </a:r>
          </a:p>
        </p:txBody>
      </p:sp>
      <p:sp>
        <p:nvSpPr>
          <p:cNvPr id="12" name="Rectangle 3">
            <a:extLst>
              <a:ext uri="{FF2B5EF4-FFF2-40B4-BE49-F238E27FC236}">
                <a16:creationId xmlns:a16="http://schemas.microsoft.com/office/drawing/2014/main" id="{287E6F66-FDE5-4214-BD56-3F2E0B7C631B}"/>
              </a:ext>
            </a:extLst>
          </p:cNvPr>
          <p:cNvSpPr txBox="1">
            <a:spLocks/>
          </p:cNvSpPr>
          <p:nvPr/>
        </p:nvSpPr>
        <p:spPr>
          <a:xfrm>
            <a:off x="424321" y="1555306"/>
            <a:ext cx="11343357" cy="4568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es-ES_tradnl" altLang="pt-BR" dirty="0">
              <a:solidFill>
                <a:srgbClr val="000F3E"/>
              </a:solidFill>
              <a:latin typeface="Raleway ExtraBold" panose="020B0903030101060003" pitchFamily="34" charset="0"/>
            </a:endParaRPr>
          </a:p>
        </p:txBody>
      </p:sp>
      <p:sp>
        <p:nvSpPr>
          <p:cNvPr id="13" name="Rectangle 3">
            <a:extLst>
              <a:ext uri="{FF2B5EF4-FFF2-40B4-BE49-F238E27FC236}">
                <a16:creationId xmlns:a16="http://schemas.microsoft.com/office/drawing/2014/main" id="{FD776AF1-0D7C-4E8F-AB41-0C993F342D7F}"/>
              </a:ext>
            </a:extLst>
          </p:cNvPr>
          <p:cNvSpPr txBox="1">
            <a:spLocks noChangeArrowheads="1"/>
          </p:cNvSpPr>
          <p:nvPr/>
        </p:nvSpPr>
        <p:spPr>
          <a:xfrm>
            <a:off x="424320" y="1571625"/>
            <a:ext cx="11343358" cy="3714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ltLang="pt-BR" sz="2400" dirty="0">
                <a:solidFill>
                  <a:srgbClr val="FFC000"/>
                </a:solidFill>
                <a:latin typeface="Raleway ExtraBold" panose="020B0903030101060003" pitchFamily="34" charset="0"/>
              </a:rPr>
              <a:t>1</a:t>
            </a:r>
            <a:r>
              <a:rPr lang="pt-BR" altLang="pt-BR" sz="2000" dirty="0">
                <a:solidFill>
                  <a:srgbClr val="FFC000"/>
                </a:solidFill>
                <a:latin typeface="Raleway ExtraBold" panose="020B0903030101060003" pitchFamily="34" charset="0"/>
              </a:rPr>
              <a:t>º ETAPA DA RELAÇÃO DE MENTORIA: </a:t>
            </a:r>
          </a:p>
          <a:p>
            <a:pPr lvl="1"/>
            <a:r>
              <a:rPr lang="pt-BR" altLang="pt-BR" sz="1600" dirty="0">
                <a:solidFill>
                  <a:srgbClr val="FFC000"/>
                </a:solidFill>
                <a:latin typeface="Raleway ExtraBold" panose="020B0903030101060003" pitchFamily="34" charset="0"/>
              </a:rPr>
              <a:t>CONHECER AOS DEMAIS</a:t>
            </a:r>
          </a:p>
          <a:p>
            <a:pPr lvl="1"/>
            <a:r>
              <a:rPr lang="pt-BR" altLang="pt-BR" sz="1600" dirty="0">
                <a:solidFill>
                  <a:srgbClr val="FFC000"/>
                </a:solidFill>
                <a:latin typeface="Raleway ExtraBold" panose="020B0903030101060003" pitchFamily="34" charset="0"/>
              </a:rPr>
              <a:t>ALINHAS EXPECTATIVAS</a:t>
            </a:r>
          </a:p>
          <a:p>
            <a:pPr lvl="1"/>
            <a:r>
              <a:rPr lang="pt-BR" altLang="pt-BR" sz="1600" dirty="0">
                <a:solidFill>
                  <a:srgbClr val="FFC000"/>
                </a:solidFill>
                <a:latin typeface="Raleway ExtraBold" panose="020B0903030101060003" pitchFamily="34" charset="0"/>
              </a:rPr>
              <a:t>REGRAS DA RELAÇÃO DE MENTORIA: FREQUÊNCIA E CANAL DOS ENCONTROS DE MENTORIA</a:t>
            </a:r>
          </a:p>
          <a:p>
            <a:r>
              <a:rPr lang="pt-BR" altLang="pt-BR" sz="2000" dirty="0">
                <a:solidFill>
                  <a:srgbClr val="FFC000"/>
                </a:solidFill>
                <a:latin typeface="Raleway ExtraBold" panose="020B0903030101060003" pitchFamily="34" charset="0"/>
              </a:rPr>
              <a:t>DEFINIR OS OBJETIVOS DA RELAÇÃO DE MENTORIA</a:t>
            </a:r>
          </a:p>
          <a:p>
            <a:r>
              <a:rPr lang="pt-BR" altLang="pt-BR" sz="2000" dirty="0">
                <a:solidFill>
                  <a:srgbClr val="FFC000"/>
                </a:solidFill>
                <a:latin typeface="Raleway ExtraBold" panose="020B0903030101060003" pitchFamily="34" charset="0"/>
              </a:rPr>
              <a:t>MATERIAIS DE APOIO: GUIA DE MENTORIA, CADERNO DO EMPREENDEDOR E DO MENTOR, TREINAMENTOS ONLINE</a:t>
            </a:r>
          </a:p>
          <a:p>
            <a:r>
              <a:rPr lang="pt-BR" altLang="pt-BR" sz="2000" dirty="0">
                <a:solidFill>
                  <a:srgbClr val="FFC000"/>
                </a:solidFill>
                <a:latin typeface="Raleway ExtraBold" panose="020B0903030101060003" pitchFamily="34" charset="0"/>
              </a:rPr>
              <a:t>RELEMBRAR CALENDÁRIO DO PROGRAMA DE MENTORIA</a:t>
            </a:r>
            <a:endParaRPr lang="es-ES_tradnl" altLang="pt-BR" sz="2000" dirty="0">
              <a:solidFill>
                <a:srgbClr val="FFC000"/>
              </a:solidFill>
              <a:latin typeface="Raleway ExtraBold" panose="020B0903030101060003" pitchFamily="34" charset="0"/>
            </a:endParaRPr>
          </a:p>
        </p:txBody>
      </p:sp>
    </p:spTree>
    <p:extLst>
      <p:ext uri="{BB962C8B-B14F-4D97-AF65-F5344CB8AC3E}">
        <p14:creationId xmlns:p14="http://schemas.microsoft.com/office/powerpoint/2010/main" val="950602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ção de Conteúdo 4">
            <a:extLst>
              <a:ext uri="{FF2B5EF4-FFF2-40B4-BE49-F238E27FC236}">
                <a16:creationId xmlns:a16="http://schemas.microsoft.com/office/drawing/2014/main" id="{B3E0E468-5023-452F-80D6-8981B7FE4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a:prstGeom prst="rect">
            <a:avLst/>
          </a:prstGeom>
        </p:spPr>
      </p:pic>
      <p:sp>
        <p:nvSpPr>
          <p:cNvPr id="10" name="Retângulo 9">
            <a:extLst>
              <a:ext uri="{FF2B5EF4-FFF2-40B4-BE49-F238E27FC236}">
                <a16:creationId xmlns:a16="http://schemas.microsoft.com/office/drawing/2014/main" id="{91967FF0-64D8-4C8E-8BAA-73C9E42AC3EC}"/>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11" name="Retângulo 10">
            <a:extLst>
              <a:ext uri="{FF2B5EF4-FFF2-40B4-BE49-F238E27FC236}">
                <a16:creationId xmlns:a16="http://schemas.microsoft.com/office/drawing/2014/main" id="{5DE48899-E0F7-4039-BE38-CAB341FF748E}"/>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ctangle 3">
            <a:extLst>
              <a:ext uri="{FF2B5EF4-FFF2-40B4-BE49-F238E27FC236}">
                <a16:creationId xmlns:a16="http://schemas.microsoft.com/office/drawing/2014/main" id="{72B32DA4-1C16-4A90-B180-5B6DB0DC26AC}"/>
              </a:ext>
            </a:extLst>
          </p:cNvPr>
          <p:cNvSpPr txBox="1">
            <a:spLocks noChangeArrowheads="1"/>
          </p:cNvSpPr>
          <p:nvPr/>
        </p:nvSpPr>
        <p:spPr>
          <a:xfrm>
            <a:off x="651727" y="1973521"/>
            <a:ext cx="11343358" cy="3714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altLang="pt-BR" dirty="0">
                <a:solidFill>
                  <a:srgbClr val="FFC000"/>
                </a:solidFill>
                <a:latin typeface="Raleway ExtraBold" panose="020B0903030101060003" pitchFamily="34" charset="0"/>
              </a:rPr>
              <a:t>O QUE VOCÊ ESPERA DO SEU MENTOR?</a:t>
            </a:r>
          </a:p>
          <a:p>
            <a:r>
              <a:rPr lang="es-ES_tradnl" altLang="pt-BR" dirty="0">
                <a:solidFill>
                  <a:srgbClr val="FFC000"/>
                </a:solidFill>
                <a:latin typeface="Raleway ExtraBold" panose="020B0903030101060003" pitchFamily="34" charset="0"/>
              </a:rPr>
              <a:t>O QUE SEU MENTOR ESPERA DE VOCÊ?</a:t>
            </a:r>
            <a:endParaRPr lang="en-GB" altLang="pt-BR" dirty="0">
              <a:solidFill>
                <a:srgbClr val="FFC000"/>
              </a:solidFill>
              <a:latin typeface="Raleway ExtraBold" panose="020B0903030101060003" pitchFamily="34" charset="0"/>
            </a:endParaRPr>
          </a:p>
          <a:p>
            <a:r>
              <a:rPr lang="es-ES_tradnl" altLang="pt-BR" dirty="0">
                <a:solidFill>
                  <a:srgbClr val="FFC000"/>
                </a:solidFill>
                <a:latin typeface="Raleway ExtraBold" panose="020B0903030101060003" pitchFamily="34" charset="0"/>
              </a:rPr>
              <a:t>DECIDA SOBRE O QUE VOCÊ CONVERSARÁ EM SEU PRIMEIRO ENCONTRO E CRIE UM PLANO/AGENDA COM PONTOS-CHAVE</a:t>
            </a:r>
          </a:p>
        </p:txBody>
      </p:sp>
      <p:sp>
        <p:nvSpPr>
          <p:cNvPr id="16" name="Retângulo 15">
            <a:extLst>
              <a:ext uri="{FF2B5EF4-FFF2-40B4-BE49-F238E27FC236}">
                <a16:creationId xmlns:a16="http://schemas.microsoft.com/office/drawing/2014/main" id="{7618A7C8-065D-4E02-B82F-5DB66B6F6935}"/>
              </a:ext>
            </a:extLst>
          </p:cNvPr>
          <p:cNvSpPr/>
          <p:nvPr/>
        </p:nvSpPr>
        <p:spPr>
          <a:xfrm flipV="1">
            <a:off x="0" y="541828"/>
            <a:ext cx="4993105" cy="609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16">
            <a:extLst>
              <a:ext uri="{FF2B5EF4-FFF2-40B4-BE49-F238E27FC236}">
                <a16:creationId xmlns:a16="http://schemas.microsoft.com/office/drawing/2014/main" id="{1F999248-66AF-4231-8A28-16272773AE50}"/>
              </a:ext>
            </a:extLst>
          </p:cNvPr>
          <p:cNvSpPr/>
          <p:nvPr/>
        </p:nvSpPr>
        <p:spPr>
          <a:xfrm>
            <a:off x="0" y="288758"/>
            <a:ext cx="5426242" cy="723894"/>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Título 1">
            <a:extLst>
              <a:ext uri="{FF2B5EF4-FFF2-40B4-BE49-F238E27FC236}">
                <a16:creationId xmlns:a16="http://schemas.microsoft.com/office/drawing/2014/main" id="{A0EDB350-4798-4BF8-AA9A-C7A7D7445742}"/>
              </a:ext>
            </a:extLst>
          </p:cNvPr>
          <p:cNvSpPr>
            <a:spLocks noGrp="1"/>
          </p:cNvSpPr>
          <p:nvPr>
            <p:ph type="title"/>
          </p:nvPr>
        </p:nvSpPr>
        <p:spPr>
          <a:xfrm>
            <a:off x="130030" y="168464"/>
            <a:ext cx="8917717" cy="987575"/>
          </a:xfrm>
        </p:spPr>
        <p:txBody>
          <a:bodyPr>
            <a:normAutofit/>
          </a:bodyPr>
          <a:lstStyle/>
          <a:p>
            <a:r>
              <a:rPr lang="pt-BR" sz="3200" dirty="0">
                <a:solidFill>
                  <a:schemeClr val="bg1"/>
                </a:solidFill>
                <a:latin typeface="Raleway ExtraBold" panose="020B0903030101060003" pitchFamily="34" charset="0"/>
              </a:rPr>
              <a:t>1</a:t>
            </a:r>
            <a:r>
              <a:rPr lang="pt-BR" sz="2800" dirty="0">
                <a:solidFill>
                  <a:schemeClr val="bg1"/>
                </a:solidFill>
                <a:latin typeface="Raleway ExtraBold" panose="020B0903030101060003" pitchFamily="34" charset="0"/>
              </a:rPr>
              <a:t>º ENCONTRO DE MENTORIA</a:t>
            </a:r>
          </a:p>
        </p:txBody>
      </p:sp>
    </p:spTree>
    <p:extLst>
      <p:ext uri="{BB962C8B-B14F-4D97-AF65-F5344CB8AC3E}">
        <p14:creationId xmlns:p14="http://schemas.microsoft.com/office/powerpoint/2010/main" val="357646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ctangle 3">
            <a:extLst>
              <a:ext uri="{FF2B5EF4-FFF2-40B4-BE49-F238E27FC236}">
                <a16:creationId xmlns:a16="http://schemas.microsoft.com/office/drawing/2014/main" id="{40108DC6-EAC4-44DD-BF2C-4026017E73F8}"/>
              </a:ext>
            </a:extLst>
          </p:cNvPr>
          <p:cNvSpPr txBox="1">
            <a:spLocks/>
          </p:cNvSpPr>
          <p:nvPr/>
        </p:nvSpPr>
        <p:spPr>
          <a:xfrm>
            <a:off x="1728503" y="1143000"/>
            <a:ext cx="8510874" cy="550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altLang="pt-BR" sz="2000" b="1" dirty="0">
              <a:latin typeface="Raleway Medium" panose="020B0603030101060003" pitchFamily="34" charset="0"/>
            </a:endParaRPr>
          </a:p>
        </p:txBody>
      </p:sp>
      <p:sp>
        <p:nvSpPr>
          <p:cNvPr id="33" name="Text Box 5">
            <a:extLst>
              <a:ext uri="{FF2B5EF4-FFF2-40B4-BE49-F238E27FC236}">
                <a16:creationId xmlns:a16="http://schemas.microsoft.com/office/drawing/2014/main" id="{EBB14CBE-9D62-46F6-8699-B30F21299762}"/>
              </a:ext>
            </a:extLst>
          </p:cNvPr>
          <p:cNvSpPr txBox="1">
            <a:spLocks noChangeArrowheads="1"/>
          </p:cNvSpPr>
          <p:nvPr/>
        </p:nvSpPr>
        <p:spPr bwMode="auto">
          <a:xfrm>
            <a:off x="5468878" y="3718156"/>
            <a:ext cx="21491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pt-BR" sz="1800">
              <a:latin typeface="Raleway Medium" panose="020B0603030101060003" pitchFamily="34" charset="0"/>
            </a:endParaRPr>
          </a:p>
        </p:txBody>
      </p:sp>
      <p:sp>
        <p:nvSpPr>
          <p:cNvPr id="38" name="Text Box 7">
            <a:extLst>
              <a:ext uri="{FF2B5EF4-FFF2-40B4-BE49-F238E27FC236}">
                <a16:creationId xmlns:a16="http://schemas.microsoft.com/office/drawing/2014/main" id="{8F817755-3A34-4608-87E8-7D0A03F8F087}"/>
              </a:ext>
            </a:extLst>
          </p:cNvPr>
          <p:cNvSpPr txBox="1">
            <a:spLocks noChangeArrowheads="1"/>
          </p:cNvSpPr>
          <p:nvPr/>
        </p:nvSpPr>
        <p:spPr bwMode="auto">
          <a:xfrm>
            <a:off x="5499100" y="54657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pt-BR" sz="1800">
              <a:latin typeface="Raleway Medium" panose="020B0603030101060003" pitchFamily="34" charset="0"/>
            </a:endParaRPr>
          </a:p>
        </p:txBody>
      </p:sp>
      <p:sp>
        <p:nvSpPr>
          <p:cNvPr id="39" name="Chevron 18">
            <a:extLst>
              <a:ext uri="{FF2B5EF4-FFF2-40B4-BE49-F238E27FC236}">
                <a16:creationId xmlns:a16="http://schemas.microsoft.com/office/drawing/2014/main" id="{A0F2959B-B714-4FCA-BC1D-10C8B4DEE4A2}"/>
              </a:ext>
            </a:extLst>
          </p:cNvPr>
          <p:cNvSpPr/>
          <p:nvPr/>
        </p:nvSpPr>
        <p:spPr>
          <a:xfrm>
            <a:off x="4050290" y="1761823"/>
            <a:ext cx="4359292" cy="2559050"/>
          </a:xfrm>
          <a:prstGeom prst="chevron">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dirty="0">
                <a:solidFill>
                  <a:schemeClr val="tx1">
                    <a:lumMod val="75000"/>
                    <a:lumOff val="25000"/>
                  </a:schemeClr>
                </a:solidFill>
                <a:latin typeface="Raleway Medium" panose="020B0603030101060003" pitchFamily="34" charset="0"/>
              </a:rPr>
              <a:t>                          </a:t>
            </a:r>
            <a:r>
              <a:rPr lang="es-ES_tradnl" dirty="0" err="1">
                <a:solidFill>
                  <a:schemeClr val="tx1">
                    <a:lumMod val="90000"/>
                    <a:lumOff val="10000"/>
                  </a:schemeClr>
                </a:solidFill>
                <a:latin typeface="Raleway Medium" panose="020B0603030101060003" pitchFamily="34" charset="0"/>
              </a:rPr>
              <a:t>Mantendo</a:t>
            </a:r>
            <a:r>
              <a:rPr lang="es-ES_tradnl" dirty="0">
                <a:solidFill>
                  <a:schemeClr val="tx1">
                    <a:lumMod val="90000"/>
                    <a:lumOff val="10000"/>
                  </a:schemeClr>
                </a:solidFill>
                <a:latin typeface="Raleway Medium" panose="020B0603030101060003" pitchFamily="34" charset="0"/>
              </a:rPr>
              <a:t> a </a:t>
            </a:r>
            <a:r>
              <a:rPr lang="es-ES_tradnl" dirty="0" err="1">
                <a:solidFill>
                  <a:schemeClr val="tx1">
                    <a:lumMod val="90000"/>
                    <a:lumOff val="10000"/>
                  </a:schemeClr>
                </a:solidFill>
                <a:latin typeface="Raleway Medium" panose="020B0603030101060003" pitchFamily="34" charset="0"/>
              </a:rPr>
              <a:t>relação</a:t>
            </a:r>
            <a:r>
              <a:rPr lang="es-ES_tradnl" dirty="0">
                <a:solidFill>
                  <a:schemeClr val="tx1">
                    <a:lumMod val="90000"/>
                    <a:lumOff val="10000"/>
                  </a:schemeClr>
                </a:solidFill>
                <a:latin typeface="Raleway Medium" panose="020B0603030101060003" pitchFamily="34" charset="0"/>
              </a:rPr>
              <a:t> </a:t>
            </a:r>
          </a:p>
          <a:p>
            <a:pPr algn="ctr" eaLnBrk="1" hangingPunct="1">
              <a:defRPr/>
            </a:pPr>
            <a:r>
              <a:rPr lang="es-ES_tradnl" sz="1600" dirty="0">
                <a:solidFill>
                  <a:schemeClr val="tx1">
                    <a:lumMod val="90000"/>
                    <a:lumOff val="10000"/>
                  </a:schemeClr>
                </a:solidFill>
                <a:latin typeface="Raleway ExtraLight" panose="020B0303030101060003" pitchFamily="34" charset="0"/>
              </a:rPr>
              <a:t>Explorar, identificar desafíos e encontrar </a:t>
            </a:r>
            <a:r>
              <a:rPr lang="es-ES_tradnl" sz="1600" dirty="0" err="1">
                <a:solidFill>
                  <a:schemeClr val="tx1">
                    <a:lumMod val="90000"/>
                    <a:lumOff val="10000"/>
                  </a:schemeClr>
                </a:solidFill>
                <a:latin typeface="Raleway ExtraLight" panose="020B0303030101060003" pitchFamily="34" charset="0"/>
              </a:rPr>
              <a:t>soluções</a:t>
            </a:r>
            <a:r>
              <a:rPr lang="es-ES_tradnl" sz="1600" dirty="0">
                <a:solidFill>
                  <a:schemeClr val="tx1">
                    <a:lumMod val="90000"/>
                    <a:lumOff val="10000"/>
                  </a:schemeClr>
                </a:solidFill>
                <a:latin typeface="Raleway ExtraLight" panose="020B0303030101060003" pitchFamily="34" charset="0"/>
              </a:rPr>
              <a:t>.</a:t>
            </a:r>
          </a:p>
        </p:txBody>
      </p:sp>
      <p:sp>
        <p:nvSpPr>
          <p:cNvPr id="11" name="Retângulo 10">
            <a:extLst>
              <a:ext uri="{FF2B5EF4-FFF2-40B4-BE49-F238E27FC236}">
                <a16:creationId xmlns:a16="http://schemas.microsoft.com/office/drawing/2014/main" id="{BEA13937-8EDD-4B11-BE53-71362A44B996}"/>
              </a:ext>
            </a:extLst>
          </p:cNvPr>
          <p:cNvSpPr/>
          <p:nvPr/>
        </p:nvSpPr>
        <p:spPr>
          <a:xfrm flipV="1">
            <a:off x="0" y="541830"/>
            <a:ext cx="7110484" cy="601170"/>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F6BB6F42-5F5A-476B-982F-2D6C50E67BE7}"/>
              </a:ext>
            </a:extLst>
          </p:cNvPr>
          <p:cNvSpPr/>
          <p:nvPr/>
        </p:nvSpPr>
        <p:spPr>
          <a:xfrm>
            <a:off x="-1" y="252664"/>
            <a:ext cx="6886964" cy="799084"/>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ítulo 1">
            <a:extLst>
              <a:ext uri="{FF2B5EF4-FFF2-40B4-BE49-F238E27FC236}">
                <a16:creationId xmlns:a16="http://schemas.microsoft.com/office/drawing/2014/main" id="{7A66E209-F9E8-4831-9E57-343849DDB799}"/>
              </a:ext>
            </a:extLst>
          </p:cNvPr>
          <p:cNvSpPr>
            <a:spLocks noGrp="1"/>
          </p:cNvSpPr>
          <p:nvPr>
            <p:ph type="title"/>
          </p:nvPr>
        </p:nvSpPr>
        <p:spPr>
          <a:xfrm>
            <a:off x="197179" y="153544"/>
            <a:ext cx="6886964" cy="1068227"/>
          </a:xfrm>
        </p:spPr>
        <p:txBody>
          <a:bodyPr>
            <a:noAutofit/>
          </a:bodyPr>
          <a:lstStyle/>
          <a:p>
            <a:r>
              <a:rPr lang="pt-BR" sz="2800" dirty="0">
                <a:solidFill>
                  <a:schemeClr val="bg1"/>
                </a:solidFill>
                <a:latin typeface="Raleway Medium" panose="020B0603030101060003" pitchFamily="34" charset="0"/>
              </a:rPr>
              <a:t>ETAPAS DA RELAÇÃO DE MENTORIA</a:t>
            </a:r>
          </a:p>
        </p:txBody>
      </p:sp>
    </p:spTree>
    <p:extLst>
      <p:ext uri="{BB962C8B-B14F-4D97-AF65-F5344CB8AC3E}">
        <p14:creationId xmlns:p14="http://schemas.microsoft.com/office/powerpoint/2010/main" val="355770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73A93C1-317C-458B-966F-D84F1F8F20B0}"/>
              </a:ext>
            </a:extLst>
          </p:cNvPr>
          <p:cNvSpPr/>
          <p:nvPr/>
        </p:nvSpPr>
        <p:spPr>
          <a:xfrm>
            <a:off x="0" y="0"/>
            <a:ext cx="12209064"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Título 1">
            <a:extLst>
              <a:ext uri="{FF2B5EF4-FFF2-40B4-BE49-F238E27FC236}">
                <a16:creationId xmlns:a16="http://schemas.microsoft.com/office/drawing/2014/main" id="{839831B4-4208-419C-AA23-80CDBC1C97E1}"/>
              </a:ext>
            </a:extLst>
          </p:cNvPr>
          <p:cNvSpPr txBox="1">
            <a:spLocks/>
          </p:cNvSpPr>
          <p:nvPr/>
        </p:nvSpPr>
        <p:spPr>
          <a:xfrm>
            <a:off x="1683538" y="1930400"/>
            <a:ext cx="8909067" cy="319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6600" dirty="0">
                <a:solidFill>
                  <a:schemeClr val="bg1"/>
                </a:solidFill>
                <a:latin typeface="Playlist" pitchFamily="50" charset="0"/>
              </a:rPr>
              <a:t>bem vindos!</a:t>
            </a:r>
          </a:p>
        </p:txBody>
      </p:sp>
      <p:sp>
        <p:nvSpPr>
          <p:cNvPr id="2" name="Título 1">
            <a:extLst>
              <a:ext uri="{FF2B5EF4-FFF2-40B4-BE49-F238E27FC236}">
                <a16:creationId xmlns:a16="http://schemas.microsoft.com/office/drawing/2014/main" id="{3C631014-6376-42AE-BD1C-47C41AA82211}"/>
              </a:ext>
            </a:extLst>
          </p:cNvPr>
          <p:cNvSpPr>
            <a:spLocks noGrp="1"/>
          </p:cNvSpPr>
          <p:nvPr>
            <p:ph type="title"/>
          </p:nvPr>
        </p:nvSpPr>
        <p:spPr>
          <a:xfrm>
            <a:off x="1730366" y="1930400"/>
            <a:ext cx="8909067" cy="3198511"/>
          </a:xfrm>
        </p:spPr>
        <p:txBody>
          <a:bodyPr>
            <a:normAutofit/>
          </a:bodyPr>
          <a:lstStyle/>
          <a:p>
            <a:r>
              <a:rPr lang="pt-BR" sz="16600" dirty="0">
                <a:solidFill>
                  <a:srgbClr val="003366"/>
                </a:solidFill>
                <a:latin typeface="Playlist" pitchFamily="50" charset="0"/>
              </a:rPr>
              <a:t>bem vindos!</a:t>
            </a:r>
          </a:p>
        </p:txBody>
      </p:sp>
    </p:spTree>
    <p:extLst>
      <p:ext uri="{BB962C8B-B14F-4D97-AF65-F5344CB8AC3E}">
        <p14:creationId xmlns:p14="http://schemas.microsoft.com/office/powerpoint/2010/main" val="581803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584A447F-8F61-4252-B7CF-29DB6E30DFDA}"/>
              </a:ext>
            </a:extLst>
          </p:cNvPr>
          <p:cNvSpPr/>
          <p:nvPr/>
        </p:nvSpPr>
        <p:spPr>
          <a:xfrm flipV="1">
            <a:off x="3219747" y="361946"/>
            <a:ext cx="6172226" cy="1313693"/>
          </a:xfrm>
          <a:prstGeom prst="rect">
            <a:avLst/>
          </a:prstGeom>
          <a:solidFill>
            <a:srgbClr val="000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8915" name="Rectangle 2">
            <a:extLst>
              <a:ext uri="{FF2B5EF4-FFF2-40B4-BE49-F238E27FC236}">
                <a16:creationId xmlns:a16="http://schemas.microsoft.com/office/drawing/2014/main" id="{690F2B2F-8BAD-472B-BDDE-B24DE55B7801}"/>
              </a:ext>
            </a:extLst>
          </p:cNvPr>
          <p:cNvSpPr txBox="1">
            <a:spLocks noChangeArrowheads="1"/>
          </p:cNvSpPr>
          <p:nvPr/>
        </p:nvSpPr>
        <p:spPr bwMode="auto">
          <a:xfrm>
            <a:off x="2342669" y="2267755"/>
            <a:ext cx="10516326"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 typeface="Arial" panose="020B0604020202020204" pitchFamily="34" charset="0"/>
              <a:buAutoNum type="arabicPeriod"/>
            </a:pPr>
            <a:r>
              <a:rPr lang="es-ES_tradnl" altLang="pt-BR" sz="2200" dirty="0">
                <a:solidFill>
                  <a:srgbClr val="000F3E"/>
                </a:solidFill>
                <a:latin typeface="Raleway Medium" panose="020B0603030101060003" pitchFamily="34" charset="0"/>
              </a:rPr>
              <a:t>Admitir </a:t>
            </a:r>
            <a:r>
              <a:rPr lang="es-ES_tradnl" altLang="pt-BR" sz="2200" dirty="0" err="1">
                <a:solidFill>
                  <a:srgbClr val="000F3E"/>
                </a:solidFill>
                <a:latin typeface="Raleway Medium" panose="020B0603030101060003" pitchFamily="34" charset="0"/>
              </a:rPr>
              <a:t>sua</a:t>
            </a:r>
            <a:r>
              <a:rPr lang="es-ES_tradnl" altLang="pt-BR" sz="2200" dirty="0">
                <a:solidFill>
                  <a:srgbClr val="000F3E"/>
                </a:solidFill>
                <a:latin typeface="Raleway Medium" panose="020B0603030101060003" pitchFamily="34" charset="0"/>
              </a:rPr>
              <a:t> </a:t>
            </a:r>
            <a:r>
              <a:rPr lang="es-ES_tradnl" altLang="pt-BR" sz="2200" dirty="0" err="1">
                <a:solidFill>
                  <a:srgbClr val="000F3E"/>
                </a:solidFill>
                <a:latin typeface="Raleway Medium" panose="020B0603030101060003" pitchFamily="34" charset="0"/>
              </a:rPr>
              <a:t>responsabilidada</a:t>
            </a:r>
            <a:r>
              <a:rPr lang="es-ES_tradnl" altLang="pt-BR" sz="2200" dirty="0">
                <a:solidFill>
                  <a:srgbClr val="000F3E"/>
                </a:solidFill>
                <a:latin typeface="Raleway Medium" panose="020B0603030101060003" pitchFamily="34" charset="0"/>
              </a:rPr>
              <a:t> </a:t>
            </a:r>
            <a:r>
              <a:rPr lang="es-ES_tradnl" altLang="pt-BR" sz="2200" dirty="0" err="1">
                <a:solidFill>
                  <a:srgbClr val="000F3E"/>
                </a:solidFill>
                <a:latin typeface="Raleway Medium" panose="020B0603030101060003" pitchFamily="34" charset="0"/>
              </a:rPr>
              <a:t>na</a:t>
            </a:r>
            <a:r>
              <a:rPr lang="es-ES_tradnl" altLang="pt-BR" sz="2200" dirty="0">
                <a:solidFill>
                  <a:srgbClr val="000F3E"/>
                </a:solidFill>
                <a:latin typeface="Raleway Medium" panose="020B0603030101060003" pitchFamily="34" charset="0"/>
              </a:rPr>
              <a:t> </a:t>
            </a:r>
            <a:r>
              <a:rPr lang="es-ES_tradnl" altLang="pt-BR" sz="2200" dirty="0" err="1">
                <a:solidFill>
                  <a:srgbClr val="000F3E"/>
                </a:solidFill>
                <a:latin typeface="Raleway Medium" panose="020B0603030101060003" pitchFamily="34" charset="0"/>
              </a:rPr>
              <a:t>relação</a:t>
            </a:r>
            <a:r>
              <a:rPr lang="es-ES_tradnl" altLang="pt-BR" sz="2200" dirty="0">
                <a:solidFill>
                  <a:srgbClr val="000F3E"/>
                </a:solidFill>
                <a:latin typeface="Raleway Medium" panose="020B0603030101060003" pitchFamily="34" charset="0"/>
              </a:rPr>
              <a:t> de </a:t>
            </a:r>
            <a:r>
              <a:rPr lang="es-ES_tradnl" altLang="pt-BR" sz="2200" dirty="0" err="1">
                <a:solidFill>
                  <a:srgbClr val="000F3E"/>
                </a:solidFill>
                <a:latin typeface="Raleway Medium" panose="020B0603030101060003" pitchFamily="34" charset="0"/>
              </a:rPr>
              <a:t>mentoria</a:t>
            </a:r>
            <a:r>
              <a:rPr lang="es-ES_tradnl" altLang="pt-BR" sz="2200" dirty="0">
                <a:solidFill>
                  <a:srgbClr val="000F3E"/>
                </a:solidFill>
                <a:latin typeface="Raleway Medium" panose="020B0603030101060003" pitchFamily="34" charset="0"/>
              </a:rPr>
              <a:t>. </a:t>
            </a:r>
          </a:p>
          <a:p>
            <a:pPr eaLnBrk="1" hangingPunct="1">
              <a:spcBef>
                <a:spcPct val="0"/>
              </a:spcBef>
              <a:buFont typeface="Arial" panose="020B0604020202020204" pitchFamily="34" charset="0"/>
              <a:buAutoNum type="arabicPeriod"/>
            </a:pPr>
            <a:r>
              <a:rPr lang="es-ES_tradnl" altLang="pt-BR" sz="2200" dirty="0" err="1">
                <a:solidFill>
                  <a:srgbClr val="000F3E"/>
                </a:solidFill>
                <a:latin typeface="Raleway Medium" panose="020B0603030101060003" pitchFamily="34" charset="0"/>
              </a:rPr>
              <a:t>Gerir</a:t>
            </a:r>
            <a:r>
              <a:rPr lang="es-ES_tradnl" altLang="pt-BR" sz="2200" dirty="0">
                <a:solidFill>
                  <a:srgbClr val="000F3E"/>
                </a:solidFill>
                <a:latin typeface="Raleway Medium" panose="020B0603030101060003" pitchFamily="34" charset="0"/>
              </a:rPr>
              <a:t> a agenda da </a:t>
            </a:r>
            <a:r>
              <a:rPr lang="es-ES_tradnl" altLang="pt-BR" sz="2200" dirty="0" err="1">
                <a:solidFill>
                  <a:srgbClr val="000F3E"/>
                </a:solidFill>
                <a:latin typeface="Raleway Medium" panose="020B0603030101060003" pitchFamily="34" charset="0"/>
              </a:rPr>
              <a:t>mentoria</a:t>
            </a:r>
            <a:r>
              <a:rPr lang="es-ES_tradnl" altLang="pt-BR" sz="2200" dirty="0">
                <a:solidFill>
                  <a:srgbClr val="000F3E"/>
                </a:solidFill>
                <a:latin typeface="Raleway Medium" panose="020B0603030101060003" pitchFamily="34" charset="0"/>
              </a:rPr>
              <a:t>.</a:t>
            </a:r>
          </a:p>
          <a:p>
            <a:pPr eaLnBrk="1" hangingPunct="1">
              <a:spcBef>
                <a:spcPct val="0"/>
              </a:spcBef>
              <a:buFont typeface="Arial" panose="020B0604020202020204" pitchFamily="34" charset="0"/>
              <a:buAutoNum type="arabicPeriod"/>
            </a:pPr>
            <a:r>
              <a:rPr lang="es-ES_tradnl" altLang="pt-BR" sz="2200" dirty="0">
                <a:solidFill>
                  <a:srgbClr val="000F3E"/>
                </a:solidFill>
                <a:latin typeface="Raleway Medium" panose="020B0603030101060003" pitchFamily="34" charset="0"/>
              </a:rPr>
              <a:t>Estabelecer objetivos.</a:t>
            </a:r>
          </a:p>
          <a:p>
            <a:pPr eaLnBrk="1" hangingPunct="1">
              <a:spcBef>
                <a:spcPct val="0"/>
              </a:spcBef>
              <a:buFont typeface="Arial" panose="020B0604020202020204" pitchFamily="34" charset="0"/>
              <a:buAutoNum type="arabicPeriod"/>
            </a:pPr>
            <a:r>
              <a:rPr lang="es-ES_tradnl" altLang="pt-BR" sz="2200" dirty="0">
                <a:solidFill>
                  <a:srgbClr val="000F3E"/>
                </a:solidFill>
                <a:latin typeface="Raleway Medium" panose="020B0603030101060003" pitchFamily="34" charset="0"/>
              </a:rPr>
              <a:t>Ser </a:t>
            </a:r>
            <a:r>
              <a:rPr lang="es-ES_tradnl" altLang="pt-BR" sz="2200" dirty="0" err="1">
                <a:solidFill>
                  <a:srgbClr val="000F3E"/>
                </a:solidFill>
                <a:latin typeface="Raleway Medium" panose="020B0603030101060003" pitchFamily="34" charset="0"/>
              </a:rPr>
              <a:t>proativo</a:t>
            </a:r>
            <a:r>
              <a:rPr lang="es-ES_tradnl" altLang="pt-BR" sz="2200" dirty="0">
                <a:solidFill>
                  <a:srgbClr val="000F3E"/>
                </a:solidFill>
                <a:latin typeface="Raleway Medium" panose="020B0603030101060003" pitchFamily="34" charset="0"/>
              </a:rPr>
              <a:t>.</a:t>
            </a:r>
          </a:p>
          <a:p>
            <a:pPr eaLnBrk="1" hangingPunct="1">
              <a:spcBef>
                <a:spcPct val="0"/>
              </a:spcBef>
              <a:buFont typeface="Arial" panose="020B0604020202020204" pitchFamily="34" charset="0"/>
              <a:buAutoNum type="arabicPeriod"/>
            </a:pPr>
            <a:r>
              <a:rPr lang="es-ES_tradnl" altLang="pt-BR" sz="2200" dirty="0" err="1">
                <a:solidFill>
                  <a:srgbClr val="000F3E"/>
                </a:solidFill>
                <a:latin typeface="Raleway Medium" panose="020B0603030101060003" pitchFamily="34" charset="0"/>
              </a:rPr>
              <a:t>Manter</a:t>
            </a:r>
            <a:r>
              <a:rPr lang="es-ES_tradnl" altLang="pt-BR" sz="2200" dirty="0">
                <a:solidFill>
                  <a:srgbClr val="000F3E"/>
                </a:solidFill>
                <a:latin typeface="Raleway Medium" panose="020B0603030101060003" pitchFamily="34" charset="0"/>
              </a:rPr>
              <a:t> </a:t>
            </a:r>
            <a:r>
              <a:rPr lang="es-ES_tradnl" altLang="pt-BR" sz="2200" dirty="0" err="1">
                <a:solidFill>
                  <a:srgbClr val="000F3E"/>
                </a:solidFill>
                <a:latin typeface="Raleway Medium" panose="020B0603030101060003" pitchFamily="34" charset="0"/>
              </a:rPr>
              <a:t>contato</a:t>
            </a:r>
            <a:r>
              <a:rPr lang="es-ES_tradnl" altLang="pt-BR" sz="2200" dirty="0">
                <a:solidFill>
                  <a:srgbClr val="000F3E"/>
                </a:solidFill>
                <a:latin typeface="Raleway Medium" panose="020B0603030101060003" pitchFamily="34" charset="0"/>
              </a:rPr>
              <a:t>.</a:t>
            </a:r>
          </a:p>
          <a:p>
            <a:pPr eaLnBrk="1" hangingPunct="1">
              <a:spcBef>
                <a:spcPct val="0"/>
              </a:spcBef>
              <a:buFont typeface="Arial" panose="020B0604020202020204" pitchFamily="34" charset="0"/>
              <a:buAutoNum type="arabicPeriod"/>
            </a:pPr>
            <a:r>
              <a:rPr lang="es-ES_tradnl" altLang="pt-BR" sz="2200" dirty="0">
                <a:solidFill>
                  <a:srgbClr val="000F3E"/>
                </a:solidFill>
                <a:latin typeface="Raleway Medium" panose="020B0603030101060003" pitchFamily="34" charset="0"/>
              </a:rPr>
              <a:t>Estar preparado para dar (e </a:t>
            </a:r>
            <a:r>
              <a:rPr lang="es-ES_tradnl" altLang="pt-BR" sz="2200" dirty="0" err="1">
                <a:solidFill>
                  <a:srgbClr val="000F3E"/>
                </a:solidFill>
                <a:latin typeface="Raleway Medium" panose="020B0603030101060003" pitchFamily="34" charset="0"/>
              </a:rPr>
              <a:t>receber</a:t>
            </a:r>
            <a:r>
              <a:rPr lang="es-ES_tradnl" altLang="pt-BR" sz="2200" dirty="0">
                <a:solidFill>
                  <a:srgbClr val="000F3E"/>
                </a:solidFill>
                <a:latin typeface="Raleway Medium" panose="020B0603030101060003" pitchFamily="34" charset="0"/>
              </a:rPr>
              <a:t>) </a:t>
            </a:r>
            <a:r>
              <a:rPr lang="es-ES_tradnl" altLang="pt-BR" sz="2200" dirty="0" err="1">
                <a:solidFill>
                  <a:srgbClr val="000F3E"/>
                </a:solidFill>
                <a:latin typeface="Raleway Medium" panose="020B0603030101060003" pitchFamily="34" charset="0"/>
              </a:rPr>
              <a:t>feedbacks</a:t>
            </a:r>
            <a:r>
              <a:rPr lang="es-ES_tradnl" altLang="pt-BR" sz="2200" dirty="0">
                <a:solidFill>
                  <a:srgbClr val="000F3E"/>
                </a:solidFill>
                <a:latin typeface="Raleway Medium" panose="020B0603030101060003" pitchFamily="34" charset="0"/>
              </a:rPr>
              <a:t>.</a:t>
            </a:r>
          </a:p>
          <a:p>
            <a:pPr eaLnBrk="1" hangingPunct="1">
              <a:spcBef>
                <a:spcPct val="0"/>
              </a:spcBef>
              <a:buFont typeface="Arial" panose="020B0604020202020204" pitchFamily="34" charset="0"/>
              <a:buAutoNum type="arabicPeriod"/>
            </a:pPr>
            <a:r>
              <a:rPr lang="es-ES_tradnl" altLang="pt-BR" sz="2200" dirty="0">
                <a:solidFill>
                  <a:srgbClr val="000F3E"/>
                </a:solidFill>
                <a:latin typeface="Raleway Medium" panose="020B0603030101060003" pitchFamily="34" charset="0"/>
              </a:rPr>
              <a:t>Ser honesto.</a:t>
            </a:r>
          </a:p>
          <a:p>
            <a:pPr eaLnBrk="1" hangingPunct="1">
              <a:spcBef>
                <a:spcPct val="0"/>
              </a:spcBef>
              <a:buFont typeface="Arial" panose="020B0604020202020204" pitchFamily="34" charset="0"/>
              <a:buAutoNum type="arabicPeriod"/>
            </a:pPr>
            <a:r>
              <a:rPr lang="es-ES_tradnl" altLang="pt-BR" sz="2200" dirty="0">
                <a:solidFill>
                  <a:srgbClr val="000F3E"/>
                </a:solidFill>
                <a:latin typeface="Raleway Medium" panose="020B0603030101060003" pitchFamily="34" charset="0"/>
              </a:rPr>
              <a:t>Estar </a:t>
            </a:r>
            <a:r>
              <a:rPr lang="es-ES_tradnl" altLang="pt-BR" sz="2200" dirty="0" err="1">
                <a:solidFill>
                  <a:srgbClr val="000F3E"/>
                </a:solidFill>
                <a:latin typeface="Raleway Medium" panose="020B0603030101060003" pitchFamily="34" charset="0"/>
              </a:rPr>
              <a:t>aberto</a:t>
            </a:r>
            <a:r>
              <a:rPr lang="es-ES_tradnl" altLang="pt-BR" sz="2200" dirty="0">
                <a:solidFill>
                  <a:srgbClr val="000F3E"/>
                </a:solidFill>
                <a:latin typeface="Raleway Medium" panose="020B0603030101060003" pitchFamily="34" charset="0"/>
              </a:rPr>
              <a:t> a novas oportunidades de </a:t>
            </a:r>
            <a:r>
              <a:rPr lang="es-ES_tradnl" altLang="pt-BR" sz="2200" dirty="0" err="1">
                <a:solidFill>
                  <a:srgbClr val="000F3E"/>
                </a:solidFill>
                <a:latin typeface="Raleway Medium" panose="020B0603030101060003" pitchFamily="34" charset="0"/>
              </a:rPr>
              <a:t>aprendizado</a:t>
            </a:r>
            <a:r>
              <a:rPr lang="es-ES_tradnl" altLang="pt-BR" sz="2200" dirty="0">
                <a:solidFill>
                  <a:srgbClr val="000F3E"/>
                </a:solidFill>
                <a:latin typeface="Raleway Medium" panose="020B0603030101060003" pitchFamily="34" charset="0"/>
              </a:rPr>
              <a:t>.</a:t>
            </a:r>
          </a:p>
          <a:p>
            <a:pPr eaLnBrk="1" hangingPunct="1">
              <a:spcBef>
                <a:spcPct val="0"/>
              </a:spcBef>
              <a:buFont typeface="Arial" panose="020B0604020202020204" pitchFamily="34" charset="0"/>
              <a:buAutoNum type="arabicPeriod"/>
            </a:pPr>
            <a:r>
              <a:rPr lang="es-ES_tradnl" altLang="pt-BR" sz="2200" dirty="0" err="1">
                <a:solidFill>
                  <a:srgbClr val="000F3E"/>
                </a:solidFill>
                <a:latin typeface="Raleway Medium" panose="020B0603030101060003" pitchFamily="34" charset="0"/>
              </a:rPr>
              <a:t>Ações</a:t>
            </a:r>
            <a:r>
              <a:rPr lang="es-ES_tradnl" altLang="pt-BR" sz="2200" dirty="0">
                <a:solidFill>
                  <a:srgbClr val="000F3E"/>
                </a:solidFill>
                <a:latin typeface="Raleway Medium" panose="020B0603030101060003" pitchFamily="34" charset="0"/>
              </a:rPr>
              <a:t> de </a:t>
            </a:r>
            <a:r>
              <a:rPr lang="es-ES_tradnl" altLang="pt-BR" sz="2200" dirty="0" err="1">
                <a:solidFill>
                  <a:srgbClr val="000F3E"/>
                </a:solidFill>
                <a:latin typeface="Raleway Medium" panose="020B0603030101060003" pitchFamily="34" charset="0"/>
              </a:rPr>
              <a:t>progresso</a:t>
            </a:r>
            <a:r>
              <a:rPr lang="es-ES_tradnl" altLang="pt-BR" sz="2200" dirty="0">
                <a:solidFill>
                  <a:srgbClr val="000F3E"/>
                </a:solidFill>
                <a:latin typeface="Raleway Medium" panose="020B0603030101060003" pitchFamily="34" charset="0"/>
              </a:rPr>
              <a:t>.</a:t>
            </a:r>
          </a:p>
          <a:p>
            <a:pPr eaLnBrk="1" hangingPunct="1">
              <a:spcBef>
                <a:spcPct val="0"/>
              </a:spcBef>
              <a:buFont typeface="Arial" panose="020B0604020202020204" pitchFamily="34" charset="0"/>
              <a:buAutoNum type="arabicPeriod"/>
            </a:pPr>
            <a:r>
              <a:rPr lang="es-ES_tradnl" altLang="pt-BR" sz="2200" dirty="0">
                <a:solidFill>
                  <a:srgbClr val="000F3E"/>
                </a:solidFill>
                <a:latin typeface="Raleway Medium" panose="020B0603030101060003" pitchFamily="34" charset="0"/>
              </a:rPr>
              <a:t>Entender que </a:t>
            </a:r>
            <a:r>
              <a:rPr lang="es-ES_tradnl" altLang="pt-BR" sz="2200" dirty="0" err="1">
                <a:solidFill>
                  <a:srgbClr val="000F3E"/>
                </a:solidFill>
                <a:latin typeface="Raleway Medium" panose="020B0603030101060003" pitchFamily="34" charset="0"/>
              </a:rPr>
              <a:t>seu</a:t>
            </a:r>
            <a:r>
              <a:rPr lang="es-ES_tradnl" altLang="pt-BR" sz="2200" dirty="0">
                <a:solidFill>
                  <a:srgbClr val="000F3E"/>
                </a:solidFill>
                <a:latin typeface="Raleway Medium" panose="020B0603030101060003" pitchFamily="34" charset="0"/>
              </a:rPr>
              <a:t> mentor </a:t>
            </a:r>
            <a:r>
              <a:rPr lang="es-ES_tradnl" altLang="pt-BR" sz="2200" dirty="0" err="1">
                <a:solidFill>
                  <a:srgbClr val="000F3E"/>
                </a:solidFill>
                <a:latin typeface="Raleway Medium" panose="020B0603030101060003" pitchFamily="34" charset="0"/>
              </a:rPr>
              <a:t>não</a:t>
            </a:r>
            <a:r>
              <a:rPr lang="es-ES_tradnl" altLang="pt-BR" sz="2200" dirty="0">
                <a:solidFill>
                  <a:srgbClr val="000F3E"/>
                </a:solidFill>
                <a:latin typeface="Raleway Medium" panose="020B0603030101060003" pitchFamily="34" charset="0"/>
              </a:rPr>
              <a:t> </a:t>
            </a:r>
            <a:r>
              <a:rPr lang="es-ES_tradnl" altLang="pt-BR" sz="2200" dirty="0" err="1">
                <a:solidFill>
                  <a:srgbClr val="000F3E"/>
                </a:solidFill>
                <a:latin typeface="Raleway Medium" panose="020B0603030101060003" pitchFamily="34" charset="0"/>
              </a:rPr>
              <a:t>tem</a:t>
            </a:r>
            <a:r>
              <a:rPr lang="es-ES_tradnl" altLang="pt-BR" sz="2200" dirty="0">
                <a:solidFill>
                  <a:srgbClr val="000F3E"/>
                </a:solidFill>
                <a:latin typeface="Raleway Medium" panose="020B0603030101060003" pitchFamily="34" charset="0"/>
              </a:rPr>
              <a:t> todas as </a:t>
            </a:r>
            <a:r>
              <a:rPr lang="es-ES_tradnl" altLang="pt-BR" sz="2200" dirty="0" err="1">
                <a:solidFill>
                  <a:srgbClr val="000F3E"/>
                </a:solidFill>
                <a:latin typeface="Raleway Medium" panose="020B0603030101060003" pitchFamily="34" charset="0"/>
              </a:rPr>
              <a:t>respostas</a:t>
            </a:r>
            <a:r>
              <a:rPr lang="es-ES_tradnl" altLang="pt-BR" sz="2200" dirty="0">
                <a:solidFill>
                  <a:srgbClr val="000F3E"/>
                </a:solidFill>
                <a:latin typeface="Raleway Medium" panose="020B0603030101060003" pitchFamily="34" charset="0"/>
              </a:rPr>
              <a:t>.</a:t>
            </a:r>
          </a:p>
          <a:p>
            <a:pPr eaLnBrk="1" hangingPunct="1">
              <a:spcBef>
                <a:spcPct val="0"/>
              </a:spcBef>
            </a:pPr>
            <a:endParaRPr lang="en-US" altLang="pt-BR" sz="2200" dirty="0">
              <a:solidFill>
                <a:srgbClr val="000F3E"/>
              </a:solidFill>
              <a:latin typeface="Raleway Medium" panose="020B0603030101060003" pitchFamily="34" charset="0"/>
            </a:endParaRPr>
          </a:p>
        </p:txBody>
      </p:sp>
      <p:pic>
        <p:nvPicPr>
          <p:cNvPr id="7" name="Marcador de Posição de Conteúdo 4">
            <a:extLst>
              <a:ext uri="{FF2B5EF4-FFF2-40B4-BE49-F238E27FC236}">
                <a16:creationId xmlns:a16="http://schemas.microsoft.com/office/drawing/2014/main" id="{774E8B2E-5BC0-464A-8A47-739761350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a:prstGeom prst="rect">
            <a:avLst/>
          </a:prstGeom>
        </p:spPr>
      </p:pic>
      <p:sp>
        <p:nvSpPr>
          <p:cNvPr id="8" name="Retângulo 7">
            <a:extLst>
              <a:ext uri="{FF2B5EF4-FFF2-40B4-BE49-F238E27FC236}">
                <a16:creationId xmlns:a16="http://schemas.microsoft.com/office/drawing/2014/main" id="{E1FAD8C8-9B57-4216-AE40-AED9FBD4FDB4}"/>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9" name="Retângulo 8">
            <a:extLst>
              <a:ext uri="{FF2B5EF4-FFF2-40B4-BE49-F238E27FC236}">
                <a16:creationId xmlns:a16="http://schemas.microsoft.com/office/drawing/2014/main" id="{A4071CEE-F28F-4380-BC10-73D90D434CD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tângulo 9">
            <a:extLst>
              <a:ext uri="{FF2B5EF4-FFF2-40B4-BE49-F238E27FC236}">
                <a16:creationId xmlns:a16="http://schemas.microsoft.com/office/drawing/2014/main" id="{5B984B0E-26F6-49EE-B367-B2A15A120D18}"/>
              </a:ext>
            </a:extLst>
          </p:cNvPr>
          <p:cNvSpPr/>
          <p:nvPr/>
        </p:nvSpPr>
        <p:spPr>
          <a:xfrm flipV="1">
            <a:off x="1254936" y="594877"/>
            <a:ext cx="7966555" cy="15466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1">
            <a:extLst>
              <a:ext uri="{FF2B5EF4-FFF2-40B4-BE49-F238E27FC236}">
                <a16:creationId xmlns:a16="http://schemas.microsoft.com/office/drawing/2014/main" id="{84619DAD-CA84-4963-9EDB-CFBE8B01437B}"/>
              </a:ext>
            </a:extLst>
          </p:cNvPr>
          <p:cNvSpPr>
            <a:spLocks noGrp="1"/>
          </p:cNvSpPr>
          <p:nvPr>
            <p:ph type="title"/>
          </p:nvPr>
        </p:nvSpPr>
        <p:spPr>
          <a:xfrm>
            <a:off x="1367081" y="827806"/>
            <a:ext cx="7408190" cy="1117599"/>
          </a:xfrm>
        </p:spPr>
        <p:txBody>
          <a:bodyPr>
            <a:noAutofit/>
          </a:bodyPr>
          <a:lstStyle/>
          <a:p>
            <a:pPr algn="ctr"/>
            <a:r>
              <a:rPr lang="pt-BR" sz="3600" dirty="0">
                <a:solidFill>
                  <a:schemeClr val="bg1"/>
                </a:solidFill>
                <a:latin typeface="Raleway ExtraBold" panose="020B0903030101060003" pitchFamily="34" charset="0"/>
              </a:rPr>
              <a:t>10</a:t>
            </a:r>
            <a:r>
              <a:rPr lang="pt-BR" sz="3200" dirty="0">
                <a:solidFill>
                  <a:schemeClr val="bg1"/>
                </a:solidFill>
                <a:latin typeface="Raleway ExtraBold" panose="020B0903030101060003" pitchFamily="34" charset="0"/>
              </a:rPr>
              <a:t> CONSELHOS PARA MANTER UMA RELAÇÃO DE MENTORIA EXITOSA</a:t>
            </a:r>
          </a:p>
        </p:txBody>
      </p:sp>
    </p:spTree>
    <p:extLst>
      <p:ext uri="{BB962C8B-B14F-4D97-AF65-F5344CB8AC3E}">
        <p14:creationId xmlns:p14="http://schemas.microsoft.com/office/powerpoint/2010/main" val="472178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4">
            <a:extLst>
              <a:ext uri="{FF2B5EF4-FFF2-40B4-BE49-F238E27FC236}">
                <a16:creationId xmlns:a16="http://schemas.microsoft.com/office/drawing/2014/main" id="{DDD62154-F4DE-4630-BB09-BA8DE1B9CAF7}"/>
              </a:ext>
            </a:extLst>
          </p:cNvPr>
          <p:cNvSpPr>
            <a:spLocks noChangeShapeType="1"/>
          </p:cNvSpPr>
          <p:nvPr/>
        </p:nvSpPr>
        <p:spPr bwMode="auto">
          <a:xfrm>
            <a:off x="3213101" y="1457144"/>
            <a:ext cx="0" cy="41767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latin typeface="Raleway" panose="020B0503030101060003" pitchFamily="34" charset="0"/>
            </a:endParaRPr>
          </a:p>
        </p:txBody>
      </p:sp>
      <p:sp>
        <p:nvSpPr>
          <p:cNvPr id="23556" name="Line 5">
            <a:extLst>
              <a:ext uri="{FF2B5EF4-FFF2-40B4-BE49-F238E27FC236}">
                <a16:creationId xmlns:a16="http://schemas.microsoft.com/office/drawing/2014/main" id="{19687624-1508-4CD8-A6BE-79AD43BBA0D3}"/>
              </a:ext>
            </a:extLst>
          </p:cNvPr>
          <p:cNvSpPr>
            <a:spLocks noChangeShapeType="1"/>
          </p:cNvSpPr>
          <p:nvPr/>
        </p:nvSpPr>
        <p:spPr bwMode="auto">
          <a:xfrm>
            <a:off x="3213102" y="1457144"/>
            <a:ext cx="6265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latin typeface="Raleway" panose="020B0503030101060003" pitchFamily="34" charset="0"/>
            </a:endParaRPr>
          </a:p>
        </p:txBody>
      </p:sp>
      <p:sp>
        <p:nvSpPr>
          <p:cNvPr id="23557" name="Line 6">
            <a:extLst>
              <a:ext uri="{FF2B5EF4-FFF2-40B4-BE49-F238E27FC236}">
                <a16:creationId xmlns:a16="http://schemas.microsoft.com/office/drawing/2014/main" id="{F6CB1349-B132-46B0-9758-77782A626538}"/>
              </a:ext>
            </a:extLst>
          </p:cNvPr>
          <p:cNvSpPr>
            <a:spLocks noChangeShapeType="1"/>
          </p:cNvSpPr>
          <p:nvPr/>
        </p:nvSpPr>
        <p:spPr bwMode="auto">
          <a:xfrm>
            <a:off x="9436899" y="1457144"/>
            <a:ext cx="0" cy="41767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latin typeface="Raleway" panose="020B0503030101060003" pitchFamily="34" charset="0"/>
            </a:endParaRPr>
          </a:p>
        </p:txBody>
      </p:sp>
      <p:sp>
        <p:nvSpPr>
          <p:cNvPr id="23558" name="Line 7">
            <a:extLst>
              <a:ext uri="{FF2B5EF4-FFF2-40B4-BE49-F238E27FC236}">
                <a16:creationId xmlns:a16="http://schemas.microsoft.com/office/drawing/2014/main" id="{6913C280-34D7-422F-B359-6490C54A3DB2}"/>
              </a:ext>
            </a:extLst>
          </p:cNvPr>
          <p:cNvSpPr>
            <a:spLocks noChangeShapeType="1"/>
          </p:cNvSpPr>
          <p:nvPr/>
        </p:nvSpPr>
        <p:spPr bwMode="auto">
          <a:xfrm flipH="1">
            <a:off x="3213102" y="5633856"/>
            <a:ext cx="6265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latin typeface="Raleway" panose="020B0503030101060003" pitchFamily="34" charset="0"/>
            </a:endParaRPr>
          </a:p>
        </p:txBody>
      </p:sp>
      <p:sp>
        <p:nvSpPr>
          <p:cNvPr id="23559" name="Line 8">
            <a:extLst>
              <a:ext uri="{FF2B5EF4-FFF2-40B4-BE49-F238E27FC236}">
                <a16:creationId xmlns:a16="http://schemas.microsoft.com/office/drawing/2014/main" id="{DB0525AF-B03C-4A35-ADF9-929D1BD18FE5}"/>
              </a:ext>
            </a:extLst>
          </p:cNvPr>
          <p:cNvSpPr>
            <a:spLocks noChangeShapeType="1"/>
          </p:cNvSpPr>
          <p:nvPr/>
        </p:nvSpPr>
        <p:spPr bwMode="auto">
          <a:xfrm>
            <a:off x="6310314" y="1457144"/>
            <a:ext cx="0" cy="41767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latin typeface="Raleway" panose="020B0503030101060003" pitchFamily="34" charset="0"/>
            </a:endParaRPr>
          </a:p>
        </p:txBody>
      </p:sp>
      <p:sp>
        <p:nvSpPr>
          <p:cNvPr id="23560" name="Text Box 9">
            <a:extLst>
              <a:ext uri="{FF2B5EF4-FFF2-40B4-BE49-F238E27FC236}">
                <a16:creationId xmlns:a16="http://schemas.microsoft.com/office/drawing/2014/main" id="{9F00A0A9-7C56-4960-BB29-423E90DE5067}"/>
              </a:ext>
            </a:extLst>
          </p:cNvPr>
          <p:cNvSpPr txBox="1">
            <a:spLocks noChangeArrowheads="1"/>
          </p:cNvSpPr>
          <p:nvPr/>
        </p:nvSpPr>
        <p:spPr bwMode="auto">
          <a:xfrm>
            <a:off x="2667001" y="642939"/>
            <a:ext cx="3841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GB" altLang="pt-BR" sz="2400" b="1">
              <a:latin typeface="Tahoma" panose="020B0604030504040204" pitchFamily="34" charset="0"/>
            </a:endParaRPr>
          </a:p>
          <a:p>
            <a:endParaRPr lang="en-GB" altLang="pt-BR" sz="2400">
              <a:latin typeface="Tahoma" panose="020B0604030504040204" pitchFamily="34" charset="0"/>
            </a:endParaRPr>
          </a:p>
          <a:p>
            <a:endParaRPr lang="en-GB" altLang="pt-BR" sz="2400">
              <a:latin typeface="Tahoma" panose="020B0604030504040204" pitchFamily="34" charset="0"/>
            </a:endParaRPr>
          </a:p>
          <a:p>
            <a:endParaRPr lang="en-GB" altLang="pt-BR" sz="2400">
              <a:latin typeface="Tahoma" panose="020B0604030504040204" pitchFamily="34" charset="0"/>
            </a:endParaRPr>
          </a:p>
          <a:p>
            <a:endParaRPr lang="en-GB" altLang="pt-BR" sz="2400">
              <a:latin typeface="Tahoma" panose="020B0604030504040204" pitchFamily="34" charset="0"/>
            </a:endParaRPr>
          </a:p>
          <a:p>
            <a:endParaRPr lang="en-US" altLang="pt-BR" sz="2400">
              <a:latin typeface="Tahoma" panose="020B0604030504040204" pitchFamily="34" charset="0"/>
            </a:endParaRPr>
          </a:p>
        </p:txBody>
      </p:sp>
      <p:sp>
        <p:nvSpPr>
          <p:cNvPr id="23561" name="Line 11">
            <a:extLst>
              <a:ext uri="{FF2B5EF4-FFF2-40B4-BE49-F238E27FC236}">
                <a16:creationId xmlns:a16="http://schemas.microsoft.com/office/drawing/2014/main" id="{D8E50D5E-75A2-4FC2-AD07-4C9487F50641}"/>
              </a:ext>
            </a:extLst>
          </p:cNvPr>
          <p:cNvSpPr>
            <a:spLocks noChangeShapeType="1"/>
          </p:cNvSpPr>
          <p:nvPr/>
        </p:nvSpPr>
        <p:spPr bwMode="auto">
          <a:xfrm>
            <a:off x="3213101" y="340183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latin typeface="Raleway" panose="020B0503030101060003" pitchFamily="34" charset="0"/>
            </a:endParaRPr>
          </a:p>
        </p:txBody>
      </p:sp>
      <p:sp>
        <p:nvSpPr>
          <p:cNvPr id="23562" name="Line 12">
            <a:extLst>
              <a:ext uri="{FF2B5EF4-FFF2-40B4-BE49-F238E27FC236}">
                <a16:creationId xmlns:a16="http://schemas.microsoft.com/office/drawing/2014/main" id="{5B2F89F9-C2A0-4B7B-895F-3ADB4509C88F}"/>
              </a:ext>
            </a:extLst>
          </p:cNvPr>
          <p:cNvSpPr>
            <a:spLocks noChangeShapeType="1"/>
          </p:cNvSpPr>
          <p:nvPr/>
        </p:nvSpPr>
        <p:spPr bwMode="auto">
          <a:xfrm>
            <a:off x="3213102" y="3617731"/>
            <a:ext cx="62237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dirty="0">
              <a:latin typeface="Raleway" panose="020B0503030101060003" pitchFamily="34" charset="0"/>
            </a:endParaRPr>
          </a:p>
        </p:txBody>
      </p:sp>
      <p:sp>
        <p:nvSpPr>
          <p:cNvPr id="23563" name="Text Box 13">
            <a:extLst>
              <a:ext uri="{FF2B5EF4-FFF2-40B4-BE49-F238E27FC236}">
                <a16:creationId xmlns:a16="http://schemas.microsoft.com/office/drawing/2014/main" id="{70AD0979-DE55-4446-AF4C-807C6BEC21AB}"/>
              </a:ext>
            </a:extLst>
          </p:cNvPr>
          <p:cNvSpPr txBox="1">
            <a:spLocks noChangeArrowheads="1"/>
          </p:cNvSpPr>
          <p:nvPr/>
        </p:nvSpPr>
        <p:spPr bwMode="auto">
          <a:xfrm>
            <a:off x="3644901" y="2265182"/>
            <a:ext cx="668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GB" altLang="pt-BR">
              <a:latin typeface="Raleway" panose="020B0503030101060003" pitchFamily="34" charset="0"/>
            </a:endParaRPr>
          </a:p>
        </p:txBody>
      </p:sp>
      <p:sp>
        <p:nvSpPr>
          <p:cNvPr id="23564" name="Text Box 14">
            <a:extLst>
              <a:ext uri="{FF2B5EF4-FFF2-40B4-BE49-F238E27FC236}">
                <a16:creationId xmlns:a16="http://schemas.microsoft.com/office/drawing/2014/main" id="{0CAB657C-0B76-4CCE-A69B-81F730F2271A}"/>
              </a:ext>
            </a:extLst>
          </p:cNvPr>
          <p:cNvSpPr txBox="1">
            <a:spLocks noChangeArrowheads="1"/>
          </p:cNvSpPr>
          <p:nvPr/>
        </p:nvSpPr>
        <p:spPr bwMode="auto">
          <a:xfrm>
            <a:off x="3644901" y="2756769"/>
            <a:ext cx="2541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pt-BR" sz="2400" b="1" dirty="0">
                <a:latin typeface="Raleway" panose="020B0503030101060003" pitchFamily="34" charset="0"/>
              </a:rPr>
              <a:t>ESPECTADOR</a:t>
            </a:r>
            <a:endParaRPr lang="en-US" altLang="pt-BR" sz="2400" b="1" dirty="0">
              <a:latin typeface="Raleway" panose="020B0503030101060003" pitchFamily="34" charset="0"/>
            </a:endParaRPr>
          </a:p>
        </p:txBody>
      </p:sp>
      <p:sp>
        <p:nvSpPr>
          <p:cNvPr id="23565" name="Text Box 15">
            <a:extLst>
              <a:ext uri="{FF2B5EF4-FFF2-40B4-BE49-F238E27FC236}">
                <a16:creationId xmlns:a16="http://schemas.microsoft.com/office/drawing/2014/main" id="{2DF38E48-B42F-4A79-8280-23EB7A59395D}"/>
              </a:ext>
            </a:extLst>
          </p:cNvPr>
          <p:cNvSpPr txBox="1">
            <a:spLocks noChangeArrowheads="1"/>
          </p:cNvSpPr>
          <p:nvPr/>
        </p:nvSpPr>
        <p:spPr bwMode="auto">
          <a:xfrm>
            <a:off x="6381751" y="2776286"/>
            <a:ext cx="30588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pt-BR" sz="2000" b="1" dirty="0">
                <a:solidFill>
                  <a:srgbClr val="FFC000"/>
                </a:solidFill>
                <a:latin typeface="Raleway" panose="020B0503030101060003" pitchFamily="34" charset="0"/>
              </a:rPr>
              <a:t>JOGADOR/GANHADOR</a:t>
            </a:r>
            <a:endParaRPr lang="en-US" altLang="pt-BR" sz="2000" b="1" dirty="0">
              <a:solidFill>
                <a:srgbClr val="FFC000"/>
              </a:solidFill>
              <a:latin typeface="Raleway" panose="020B0503030101060003" pitchFamily="34" charset="0"/>
            </a:endParaRPr>
          </a:p>
        </p:txBody>
      </p:sp>
      <p:sp>
        <p:nvSpPr>
          <p:cNvPr id="23566" name="Text Box 16">
            <a:extLst>
              <a:ext uri="{FF2B5EF4-FFF2-40B4-BE49-F238E27FC236}">
                <a16:creationId xmlns:a16="http://schemas.microsoft.com/office/drawing/2014/main" id="{9F855883-2CEB-49EC-B0DD-B4C730FFF24A}"/>
              </a:ext>
            </a:extLst>
          </p:cNvPr>
          <p:cNvSpPr txBox="1">
            <a:spLocks noChangeArrowheads="1"/>
          </p:cNvSpPr>
          <p:nvPr/>
        </p:nvSpPr>
        <p:spPr bwMode="auto">
          <a:xfrm>
            <a:off x="3527288" y="4718008"/>
            <a:ext cx="2658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_tradnl" altLang="pt-BR" sz="2000" b="1" dirty="0">
                <a:latin typeface="Raleway" panose="020B0503030101060003" pitchFamily="34" charset="0"/>
              </a:rPr>
              <a:t>CAMINHANDO </a:t>
            </a:r>
          </a:p>
          <a:p>
            <a:pPr algn="ctr"/>
            <a:r>
              <a:rPr lang="es-ES_tradnl" altLang="pt-BR" sz="2000" b="1" dirty="0">
                <a:latin typeface="Raleway" panose="020B0503030101060003" pitchFamily="34" charset="0"/>
              </a:rPr>
              <a:t>SEM RUMO</a:t>
            </a:r>
          </a:p>
        </p:txBody>
      </p:sp>
      <p:sp>
        <p:nvSpPr>
          <p:cNvPr id="23567" name="Text Box 17">
            <a:extLst>
              <a:ext uri="{FF2B5EF4-FFF2-40B4-BE49-F238E27FC236}">
                <a16:creationId xmlns:a16="http://schemas.microsoft.com/office/drawing/2014/main" id="{B7C741DE-4873-48A2-9CC8-F63807B756FE}"/>
              </a:ext>
            </a:extLst>
          </p:cNvPr>
          <p:cNvSpPr txBox="1">
            <a:spLocks noChangeArrowheads="1"/>
          </p:cNvSpPr>
          <p:nvPr/>
        </p:nvSpPr>
        <p:spPr bwMode="auto">
          <a:xfrm>
            <a:off x="7262109" y="4868240"/>
            <a:ext cx="1250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pt-BR" sz="2400" b="1" dirty="0">
                <a:latin typeface="Raleway" panose="020B0503030101060003" pitchFamily="34" charset="0"/>
              </a:rPr>
              <a:t>CÍNICO</a:t>
            </a:r>
            <a:endParaRPr lang="en-US" altLang="pt-BR" sz="2400" b="1" dirty="0">
              <a:latin typeface="Raleway" panose="020B0503030101060003" pitchFamily="34" charset="0"/>
            </a:endParaRPr>
          </a:p>
        </p:txBody>
      </p:sp>
      <p:sp>
        <p:nvSpPr>
          <p:cNvPr id="23568" name="Date Placeholder 19">
            <a:extLst>
              <a:ext uri="{FF2B5EF4-FFF2-40B4-BE49-F238E27FC236}">
                <a16:creationId xmlns:a16="http://schemas.microsoft.com/office/drawing/2014/main" id="{068AE38F-285F-4E40-AFA9-EE4898DDEEE9}"/>
              </a:ext>
            </a:extLst>
          </p:cNvPr>
          <p:cNvSpPr txBox="1">
            <a:spLocks noGrp="1"/>
          </p:cNvSpPr>
          <p:nvPr/>
        </p:nvSpPr>
        <p:spPr bwMode="auto">
          <a:xfrm>
            <a:off x="1992313" y="6492876"/>
            <a:ext cx="3829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GB" altLang="pt-BR" sz="800">
              <a:solidFill>
                <a:srgbClr val="898C9E"/>
              </a:solidFill>
              <a:latin typeface="Raleway" panose="020B0503030101060003" pitchFamily="34" charset="0"/>
            </a:endParaRPr>
          </a:p>
        </p:txBody>
      </p:sp>
      <p:sp>
        <p:nvSpPr>
          <p:cNvPr id="23569" name="Rectangle 18">
            <a:extLst>
              <a:ext uri="{FF2B5EF4-FFF2-40B4-BE49-F238E27FC236}">
                <a16:creationId xmlns:a16="http://schemas.microsoft.com/office/drawing/2014/main" id="{6C574F01-BE75-48F9-BB3A-A51911E178C8}"/>
              </a:ext>
            </a:extLst>
          </p:cNvPr>
          <p:cNvSpPr>
            <a:spLocks noChangeArrowheads="1"/>
          </p:cNvSpPr>
          <p:nvPr/>
        </p:nvSpPr>
        <p:spPr bwMode="auto">
          <a:xfrm>
            <a:off x="2324401" y="4733337"/>
            <a:ext cx="6030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pt-BR" sz="4000" b="1" dirty="0">
                <a:latin typeface="Raleway" panose="020B0503030101060003" pitchFamily="34" charset="0"/>
              </a:rPr>
              <a:t>-</a:t>
            </a:r>
            <a:r>
              <a:rPr lang="en-GB" altLang="pt-BR" sz="6600" b="1" dirty="0">
                <a:latin typeface="Raleway" panose="020B0503030101060003" pitchFamily="34" charset="0"/>
              </a:rPr>
              <a:t> </a:t>
            </a:r>
            <a:endParaRPr lang="en-GB" altLang="pt-BR" sz="6600" dirty="0">
              <a:latin typeface="Raleway" panose="020B0503030101060003" pitchFamily="34" charset="0"/>
            </a:endParaRPr>
          </a:p>
        </p:txBody>
      </p:sp>
      <p:sp>
        <p:nvSpPr>
          <p:cNvPr id="23570" name="Rectangle 18">
            <a:extLst>
              <a:ext uri="{FF2B5EF4-FFF2-40B4-BE49-F238E27FC236}">
                <a16:creationId xmlns:a16="http://schemas.microsoft.com/office/drawing/2014/main" id="{37D4463C-CCB9-43E4-993D-DC5BAAE6673C}"/>
              </a:ext>
            </a:extLst>
          </p:cNvPr>
          <p:cNvSpPr>
            <a:spLocks noChangeArrowheads="1"/>
          </p:cNvSpPr>
          <p:nvPr/>
        </p:nvSpPr>
        <p:spPr bwMode="auto">
          <a:xfrm>
            <a:off x="2315461" y="1087432"/>
            <a:ext cx="6046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pt-BR" sz="4000" b="1" dirty="0">
                <a:latin typeface="Raleway" panose="020B0503030101060003" pitchFamily="34" charset="0"/>
              </a:rPr>
              <a:t>+</a:t>
            </a:r>
            <a:r>
              <a:rPr lang="en-GB" altLang="pt-BR" sz="6600" b="1" dirty="0">
                <a:latin typeface="Raleway" panose="020B0503030101060003" pitchFamily="34" charset="0"/>
              </a:rPr>
              <a:t> </a:t>
            </a:r>
            <a:endParaRPr lang="en-GB" altLang="pt-BR" sz="6600" dirty="0">
              <a:latin typeface="Raleway" panose="020B0503030101060003" pitchFamily="34" charset="0"/>
            </a:endParaRPr>
          </a:p>
        </p:txBody>
      </p:sp>
      <p:cxnSp>
        <p:nvCxnSpPr>
          <p:cNvPr id="15" name="Straight Arrow Connector 14">
            <a:extLst>
              <a:ext uri="{FF2B5EF4-FFF2-40B4-BE49-F238E27FC236}">
                <a16:creationId xmlns:a16="http://schemas.microsoft.com/office/drawing/2014/main" id="{3B9DA195-055D-400B-888F-C49115BA773E}"/>
              </a:ext>
            </a:extLst>
          </p:cNvPr>
          <p:cNvCxnSpPr/>
          <p:nvPr/>
        </p:nvCxnSpPr>
        <p:spPr>
          <a:xfrm flipV="1">
            <a:off x="2928939" y="1811156"/>
            <a:ext cx="0" cy="3614738"/>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F1A670C-8464-442B-9F69-73F4AC25494A}"/>
              </a:ext>
            </a:extLst>
          </p:cNvPr>
          <p:cNvSpPr txBox="1"/>
          <p:nvPr/>
        </p:nvSpPr>
        <p:spPr>
          <a:xfrm>
            <a:off x="2335804" y="1811156"/>
            <a:ext cx="615553" cy="3659782"/>
          </a:xfrm>
          <a:prstGeom prst="rect">
            <a:avLst/>
          </a:prstGeom>
          <a:noFill/>
        </p:spPr>
        <p:txBody>
          <a:bodyPr vert="vert270">
            <a:spAutoFit/>
          </a:bodyPr>
          <a:lstStyle/>
          <a:p>
            <a:pPr algn="ctr">
              <a:defRPr/>
            </a:pPr>
            <a:r>
              <a:rPr lang="en-GB" sz="2800" b="1" dirty="0">
                <a:latin typeface="Raleway" panose="020B0503030101060003" pitchFamily="34" charset="0"/>
              </a:rPr>
              <a:t>ATITUDE</a:t>
            </a:r>
          </a:p>
        </p:txBody>
      </p:sp>
      <p:cxnSp>
        <p:nvCxnSpPr>
          <p:cNvPr id="19" name="Straight Arrow Connector 18">
            <a:extLst>
              <a:ext uri="{FF2B5EF4-FFF2-40B4-BE49-F238E27FC236}">
                <a16:creationId xmlns:a16="http://schemas.microsoft.com/office/drawing/2014/main" id="{918D2358-99EC-4577-8A87-F35F4406C72C}"/>
              </a:ext>
            </a:extLst>
          </p:cNvPr>
          <p:cNvCxnSpPr/>
          <p:nvPr/>
        </p:nvCxnSpPr>
        <p:spPr>
          <a:xfrm>
            <a:off x="4079878" y="5952944"/>
            <a:ext cx="4789487" cy="0"/>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3576" name="TextBox 20">
            <a:extLst>
              <a:ext uri="{FF2B5EF4-FFF2-40B4-BE49-F238E27FC236}">
                <a16:creationId xmlns:a16="http://schemas.microsoft.com/office/drawing/2014/main" id="{332E71A5-A729-4FA4-A5A0-5769C88FC67B}"/>
              </a:ext>
            </a:extLst>
          </p:cNvPr>
          <p:cNvSpPr txBox="1">
            <a:spLocks noChangeArrowheads="1"/>
          </p:cNvSpPr>
          <p:nvPr/>
        </p:nvSpPr>
        <p:spPr bwMode="auto">
          <a:xfrm>
            <a:off x="3213101" y="5989709"/>
            <a:ext cx="62658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pt-BR" sz="2800" b="1" dirty="0">
                <a:latin typeface="Raleway" panose="020B0503030101060003" pitchFamily="34" charset="0"/>
              </a:rPr>
              <a:t>ENERGIA</a:t>
            </a:r>
          </a:p>
        </p:txBody>
      </p:sp>
      <p:sp>
        <p:nvSpPr>
          <p:cNvPr id="23577" name="TextBox 21">
            <a:extLst>
              <a:ext uri="{FF2B5EF4-FFF2-40B4-BE49-F238E27FC236}">
                <a16:creationId xmlns:a16="http://schemas.microsoft.com/office/drawing/2014/main" id="{79790265-D3DE-4A8D-B229-3C498AF8980E}"/>
              </a:ext>
            </a:extLst>
          </p:cNvPr>
          <p:cNvSpPr txBox="1">
            <a:spLocks noChangeArrowheads="1"/>
          </p:cNvSpPr>
          <p:nvPr/>
        </p:nvSpPr>
        <p:spPr bwMode="auto">
          <a:xfrm>
            <a:off x="3629016" y="1802366"/>
            <a:ext cx="22440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pt-BR" dirty="0">
                <a:latin typeface="Raleway" panose="020B0503030101060003" pitchFamily="34" charset="0"/>
              </a:rPr>
              <a:t>ATITUDE POSITIVA</a:t>
            </a:r>
          </a:p>
          <a:p>
            <a:pPr algn="ctr" eaLnBrk="1" hangingPunct="1"/>
            <a:r>
              <a:rPr lang="en-GB" altLang="pt-BR" dirty="0">
                <a:latin typeface="Raleway" panose="020B0503030101060003" pitchFamily="34" charset="0"/>
              </a:rPr>
              <a:t>BAIXO ESFORÇO</a:t>
            </a:r>
          </a:p>
        </p:txBody>
      </p:sp>
      <p:sp>
        <p:nvSpPr>
          <p:cNvPr id="23578" name="TextBox 43">
            <a:extLst>
              <a:ext uri="{FF2B5EF4-FFF2-40B4-BE49-F238E27FC236}">
                <a16:creationId xmlns:a16="http://schemas.microsoft.com/office/drawing/2014/main" id="{CFF04350-9038-43E1-856E-E7E8CF5613A0}"/>
              </a:ext>
            </a:extLst>
          </p:cNvPr>
          <p:cNvSpPr txBox="1">
            <a:spLocks noChangeArrowheads="1"/>
          </p:cNvSpPr>
          <p:nvPr/>
        </p:nvSpPr>
        <p:spPr bwMode="auto">
          <a:xfrm>
            <a:off x="6526214" y="1852432"/>
            <a:ext cx="24447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pt-BR" dirty="0">
                <a:latin typeface="Raleway" panose="020B0503030101060003" pitchFamily="34" charset="0"/>
              </a:rPr>
              <a:t>ATITUDE POSITIVA</a:t>
            </a:r>
          </a:p>
          <a:p>
            <a:pPr algn="ctr" eaLnBrk="1" hangingPunct="1"/>
            <a:r>
              <a:rPr lang="en-GB" altLang="pt-BR" dirty="0">
                <a:latin typeface="Raleway" panose="020B0503030101060003" pitchFamily="34" charset="0"/>
              </a:rPr>
              <a:t>ALTO ESFORÇO</a:t>
            </a:r>
          </a:p>
        </p:txBody>
      </p:sp>
      <p:sp>
        <p:nvSpPr>
          <p:cNvPr id="23579" name="TextBox 22">
            <a:extLst>
              <a:ext uri="{FF2B5EF4-FFF2-40B4-BE49-F238E27FC236}">
                <a16:creationId xmlns:a16="http://schemas.microsoft.com/office/drawing/2014/main" id="{08E84F05-2CE8-4E8A-A1DE-7743B31D30C0}"/>
              </a:ext>
            </a:extLst>
          </p:cNvPr>
          <p:cNvSpPr txBox="1">
            <a:spLocks noChangeArrowheads="1"/>
          </p:cNvSpPr>
          <p:nvPr/>
        </p:nvSpPr>
        <p:spPr bwMode="auto">
          <a:xfrm>
            <a:off x="4541839" y="1452381"/>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pt-BR" sz="2000" b="1">
                <a:latin typeface="Raleway" panose="020B0503030101060003" pitchFamily="34" charset="0"/>
              </a:rPr>
              <a:t>+ - </a:t>
            </a:r>
          </a:p>
        </p:txBody>
      </p:sp>
      <p:sp>
        <p:nvSpPr>
          <p:cNvPr id="23580" name="TextBox 45">
            <a:extLst>
              <a:ext uri="{FF2B5EF4-FFF2-40B4-BE49-F238E27FC236}">
                <a16:creationId xmlns:a16="http://schemas.microsoft.com/office/drawing/2014/main" id="{7482FA0A-3419-45A4-B0A1-AA3E846D9657}"/>
              </a:ext>
            </a:extLst>
          </p:cNvPr>
          <p:cNvSpPr txBox="1">
            <a:spLocks noChangeArrowheads="1"/>
          </p:cNvSpPr>
          <p:nvPr/>
        </p:nvSpPr>
        <p:spPr bwMode="auto">
          <a:xfrm>
            <a:off x="7439026" y="1457144"/>
            <a:ext cx="642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pt-BR" sz="2000" b="1">
                <a:latin typeface="Raleway" panose="020B0503030101060003" pitchFamily="34" charset="0"/>
              </a:rPr>
              <a:t>+ + </a:t>
            </a:r>
          </a:p>
        </p:txBody>
      </p:sp>
      <p:sp>
        <p:nvSpPr>
          <p:cNvPr id="23581" name="TextBox 46">
            <a:extLst>
              <a:ext uri="{FF2B5EF4-FFF2-40B4-BE49-F238E27FC236}">
                <a16:creationId xmlns:a16="http://schemas.microsoft.com/office/drawing/2014/main" id="{8D282C4E-4957-4CD6-8ABA-3E70046B5E36}"/>
              </a:ext>
            </a:extLst>
          </p:cNvPr>
          <p:cNvSpPr txBox="1">
            <a:spLocks noChangeArrowheads="1"/>
          </p:cNvSpPr>
          <p:nvPr/>
        </p:nvSpPr>
        <p:spPr bwMode="auto">
          <a:xfrm>
            <a:off x="3561781" y="4013017"/>
            <a:ext cx="24712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pt-BR" dirty="0">
                <a:latin typeface="Raleway" panose="020B0503030101060003" pitchFamily="34" charset="0"/>
              </a:rPr>
              <a:t>ATITUDE NEGATIVA</a:t>
            </a:r>
          </a:p>
          <a:p>
            <a:pPr algn="ctr" eaLnBrk="1" hangingPunct="1"/>
            <a:r>
              <a:rPr lang="en-GB" altLang="pt-BR" dirty="0">
                <a:latin typeface="Raleway" panose="020B0503030101060003" pitchFamily="34" charset="0"/>
              </a:rPr>
              <a:t>BAIXO ESFORÇO</a:t>
            </a:r>
          </a:p>
        </p:txBody>
      </p:sp>
      <p:sp>
        <p:nvSpPr>
          <p:cNvPr id="23582" name="TextBox 47">
            <a:extLst>
              <a:ext uri="{FF2B5EF4-FFF2-40B4-BE49-F238E27FC236}">
                <a16:creationId xmlns:a16="http://schemas.microsoft.com/office/drawing/2014/main" id="{1A08A11B-A1A0-4AF1-BB23-33D69D19CADA}"/>
              </a:ext>
            </a:extLst>
          </p:cNvPr>
          <p:cNvSpPr txBox="1">
            <a:spLocks noChangeArrowheads="1"/>
          </p:cNvSpPr>
          <p:nvPr/>
        </p:nvSpPr>
        <p:spPr bwMode="auto">
          <a:xfrm>
            <a:off x="6736302" y="4012302"/>
            <a:ext cx="24241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pt-BR" dirty="0">
                <a:latin typeface="Raleway" panose="020B0503030101060003" pitchFamily="34" charset="0"/>
              </a:rPr>
              <a:t>ATITUDE NEGATIVA</a:t>
            </a:r>
          </a:p>
          <a:p>
            <a:pPr algn="ctr" eaLnBrk="1" hangingPunct="1"/>
            <a:r>
              <a:rPr lang="en-GB" altLang="pt-BR" dirty="0">
                <a:latin typeface="Raleway" panose="020B0503030101060003" pitchFamily="34" charset="0"/>
              </a:rPr>
              <a:t>ALTO ESFORÇO</a:t>
            </a:r>
          </a:p>
          <a:p>
            <a:pPr algn="ctr" eaLnBrk="1" hangingPunct="1"/>
            <a:endParaRPr lang="en-GB" altLang="pt-BR" dirty="0">
              <a:latin typeface="Raleway" panose="020B0503030101060003" pitchFamily="34" charset="0"/>
            </a:endParaRPr>
          </a:p>
        </p:txBody>
      </p:sp>
      <p:sp>
        <p:nvSpPr>
          <p:cNvPr id="23583" name="TextBox 48">
            <a:extLst>
              <a:ext uri="{FF2B5EF4-FFF2-40B4-BE49-F238E27FC236}">
                <a16:creationId xmlns:a16="http://schemas.microsoft.com/office/drawing/2014/main" id="{2D11AA10-A4A9-47CB-AC8C-CD0A9A446272}"/>
              </a:ext>
            </a:extLst>
          </p:cNvPr>
          <p:cNvSpPr txBox="1">
            <a:spLocks noChangeArrowheads="1"/>
          </p:cNvSpPr>
          <p:nvPr/>
        </p:nvSpPr>
        <p:spPr bwMode="auto">
          <a:xfrm>
            <a:off x="4529139" y="3641544"/>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pt-BR" sz="2000" b="1">
                <a:latin typeface="Raleway" panose="020B0503030101060003" pitchFamily="34" charset="0"/>
              </a:rPr>
              <a:t>- - </a:t>
            </a:r>
          </a:p>
        </p:txBody>
      </p:sp>
      <p:sp>
        <p:nvSpPr>
          <p:cNvPr id="23584" name="TextBox 49">
            <a:extLst>
              <a:ext uri="{FF2B5EF4-FFF2-40B4-BE49-F238E27FC236}">
                <a16:creationId xmlns:a16="http://schemas.microsoft.com/office/drawing/2014/main" id="{F478C4D4-8CA0-4714-AA35-AEB7E5CC3970}"/>
              </a:ext>
            </a:extLst>
          </p:cNvPr>
          <p:cNvSpPr txBox="1">
            <a:spLocks noChangeArrowheads="1"/>
          </p:cNvSpPr>
          <p:nvPr/>
        </p:nvSpPr>
        <p:spPr bwMode="auto">
          <a:xfrm>
            <a:off x="7493001" y="3641544"/>
            <a:ext cx="534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pt-BR" sz="2000" b="1">
                <a:latin typeface="Raleway" panose="020B0503030101060003" pitchFamily="34" charset="0"/>
              </a:rPr>
              <a:t>- + </a:t>
            </a:r>
          </a:p>
        </p:txBody>
      </p:sp>
      <p:sp>
        <p:nvSpPr>
          <p:cNvPr id="33" name="Retângulo 32">
            <a:extLst>
              <a:ext uri="{FF2B5EF4-FFF2-40B4-BE49-F238E27FC236}">
                <a16:creationId xmlns:a16="http://schemas.microsoft.com/office/drawing/2014/main" id="{C8838608-B49F-42B9-9DF6-C56A8588460A}"/>
              </a:ext>
            </a:extLst>
          </p:cNvPr>
          <p:cNvSpPr/>
          <p:nvPr/>
        </p:nvSpPr>
        <p:spPr>
          <a:xfrm flipV="1">
            <a:off x="2668466" y="274198"/>
            <a:ext cx="6543917" cy="922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Retângulo 33">
            <a:extLst>
              <a:ext uri="{FF2B5EF4-FFF2-40B4-BE49-F238E27FC236}">
                <a16:creationId xmlns:a16="http://schemas.microsoft.com/office/drawing/2014/main" id="{FA24922C-14BF-48B3-92DA-E9BACBDCEEB9}"/>
              </a:ext>
            </a:extLst>
          </p:cNvPr>
          <p:cNvSpPr/>
          <p:nvPr/>
        </p:nvSpPr>
        <p:spPr>
          <a:xfrm flipV="1">
            <a:off x="2804809" y="408496"/>
            <a:ext cx="6271233" cy="678936"/>
          </a:xfrm>
          <a:prstGeom prst="rect">
            <a:avLst/>
          </a:prstGeom>
          <a:solidFill>
            <a:srgbClr val="000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554" name="Rectangle 2">
            <a:extLst>
              <a:ext uri="{FF2B5EF4-FFF2-40B4-BE49-F238E27FC236}">
                <a16:creationId xmlns:a16="http://schemas.microsoft.com/office/drawing/2014/main" id="{EBE0B165-C5F9-4F2A-AF5C-C77473B7FA46}"/>
              </a:ext>
            </a:extLst>
          </p:cNvPr>
          <p:cNvSpPr>
            <a:spLocks noGrp="1" noChangeArrowheads="1"/>
          </p:cNvSpPr>
          <p:nvPr>
            <p:ph type="title" idx="4294967295"/>
          </p:nvPr>
        </p:nvSpPr>
        <p:spPr>
          <a:xfrm>
            <a:off x="3235325" y="216694"/>
            <a:ext cx="8064500" cy="1116013"/>
          </a:xfrm>
        </p:spPr>
        <p:txBody>
          <a:bodyPr>
            <a:normAutofit/>
          </a:bodyPr>
          <a:lstStyle/>
          <a:p>
            <a:pPr eaLnBrk="1" hangingPunct="1"/>
            <a:r>
              <a:rPr lang="es-ES_tradnl" altLang="pt-BR" sz="2800" b="1" dirty="0">
                <a:solidFill>
                  <a:schemeClr val="bg1"/>
                </a:solidFill>
                <a:latin typeface="Raleway" panose="020B0503030101060003" pitchFamily="34" charset="0"/>
              </a:rPr>
              <a:t>ADOTAR A ATITUDE CORRETA</a:t>
            </a:r>
          </a:p>
        </p:txBody>
      </p:sp>
      <p:pic>
        <p:nvPicPr>
          <p:cNvPr id="35" name="Marcador de Posição de Conteúdo 4">
            <a:extLst>
              <a:ext uri="{FF2B5EF4-FFF2-40B4-BE49-F238E27FC236}">
                <a16:creationId xmlns:a16="http://schemas.microsoft.com/office/drawing/2014/main" id="{A926DE20-ACCB-4FCA-9732-6CB7E088D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a:prstGeom prst="rect">
            <a:avLst/>
          </a:prstGeom>
        </p:spPr>
      </p:pic>
      <p:sp>
        <p:nvSpPr>
          <p:cNvPr id="36" name="Retângulo 35">
            <a:extLst>
              <a:ext uri="{FF2B5EF4-FFF2-40B4-BE49-F238E27FC236}">
                <a16:creationId xmlns:a16="http://schemas.microsoft.com/office/drawing/2014/main" id="{E7622A30-9799-4586-BEE4-870B00B8C71D}"/>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37" name="Retângulo 36">
            <a:extLst>
              <a:ext uri="{FF2B5EF4-FFF2-40B4-BE49-F238E27FC236}">
                <a16:creationId xmlns:a16="http://schemas.microsoft.com/office/drawing/2014/main" id="{9C5B2321-B1E3-4F86-8DB1-E67D453769E5}"/>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9" name="Rectangle 18">
            <a:extLst>
              <a:ext uri="{FF2B5EF4-FFF2-40B4-BE49-F238E27FC236}">
                <a16:creationId xmlns:a16="http://schemas.microsoft.com/office/drawing/2014/main" id="{367B86ED-B81B-4A3E-BEE5-627DD09DCECB}"/>
              </a:ext>
            </a:extLst>
          </p:cNvPr>
          <p:cNvSpPr>
            <a:spLocks noChangeArrowheads="1"/>
          </p:cNvSpPr>
          <p:nvPr/>
        </p:nvSpPr>
        <p:spPr bwMode="auto">
          <a:xfrm>
            <a:off x="8911270" y="5295758"/>
            <a:ext cx="6046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pt-BR" sz="4000" b="1" dirty="0">
                <a:latin typeface="Raleway" panose="020B0503030101060003" pitchFamily="34" charset="0"/>
              </a:rPr>
              <a:t>+</a:t>
            </a:r>
            <a:r>
              <a:rPr lang="en-GB" altLang="pt-BR" sz="6600" b="1" dirty="0">
                <a:latin typeface="Raleway" panose="020B0503030101060003" pitchFamily="34" charset="0"/>
              </a:rPr>
              <a:t> </a:t>
            </a:r>
            <a:endParaRPr lang="en-GB" altLang="pt-BR" sz="6600" dirty="0">
              <a:latin typeface="Raleway" panose="020B0503030101060003" pitchFamily="34" charset="0"/>
            </a:endParaRPr>
          </a:p>
        </p:txBody>
      </p:sp>
      <p:sp>
        <p:nvSpPr>
          <p:cNvPr id="40" name="Rectangle 18">
            <a:extLst>
              <a:ext uri="{FF2B5EF4-FFF2-40B4-BE49-F238E27FC236}">
                <a16:creationId xmlns:a16="http://schemas.microsoft.com/office/drawing/2014/main" id="{D2D9C1FB-73A7-4BD5-BBAE-475F9DB98AD9}"/>
              </a:ext>
            </a:extLst>
          </p:cNvPr>
          <p:cNvSpPr>
            <a:spLocks noChangeArrowheads="1"/>
          </p:cNvSpPr>
          <p:nvPr/>
        </p:nvSpPr>
        <p:spPr bwMode="auto">
          <a:xfrm>
            <a:off x="3506791" y="5272627"/>
            <a:ext cx="6030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pt-BR" sz="4000" b="1" dirty="0">
                <a:latin typeface="Raleway" panose="020B0503030101060003" pitchFamily="34" charset="0"/>
              </a:rPr>
              <a:t>-</a:t>
            </a:r>
            <a:r>
              <a:rPr lang="en-GB" altLang="pt-BR" sz="6600" b="1" dirty="0">
                <a:latin typeface="Raleway" panose="020B0503030101060003" pitchFamily="34" charset="0"/>
              </a:rPr>
              <a:t> </a:t>
            </a:r>
            <a:endParaRPr lang="en-GB" altLang="pt-BR" sz="6600" dirty="0">
              <a:latin typeface="Raleway" panose="020B0503030101060003"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8" name="Google Shape;208;p23"/>
          <p:cNvPicPr preferRelativeResize="0">
            <a:picLocks noGrp="1"/>
          </p:cNvPicPr>
          <p:nvPr>
            <p:ph type="body" idx="1"/>
          </p:nvPr>
        </p:nvPicPr>
        <p:blipFill rotWithShape="1">
          <a:blip r:embed="rId5">
            <a:alphaModFix/>
          </a:blip>
          <a:srcRect/>
          <a:stretch/>
        </p:blipFill>
        <p:spPr>
          <a:xfrm>
            <a:off x="10549727" y="1"/>
            <a:ext cx="1608145" cy="1608145"/>
          </a:xfrm>
          <a:prstGeom prst="rect">
            <a:avLst/>
          </a:prstGeom>
          <a:noFill/>
          <a:ln>
            <a:noFill/>
          </a:ln>
        </p:spPr>
      </p:pic>
      <p:sp>
        <p:nvSpPr>
          <p:cNvPr id="209" name="Google Shape;209;p23"/>
          <p:cNvSpPr/>
          <p:nvPr/>
        </p:nvSpPr>
        <p:spPr>
          <a:xfrm>
            <a:off x="956931" y="6581253"/>
            <a:ext cx="11235069" cy="138373"/>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Google Shape;210;p23"/>
          <p:cNvSpPr/>
          <p:nvPr/>
        </p:nvSpPr>
        <p:spPr>
          <a:xfrm>
            <a:off x="0" y="6719626"/>
            <a:ext cx="12192000" cy="138373"/>
          </a:xfrm>
          <a:prstGeom prst="rect">
            <a:avLst/>
          </a:prstGeom>
          <a:solidFill>
            <a:srgbClr val="DB90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4" name="Google Shape;214;p23"/>
          <p:cNvSpPr txBox="1"/>
          <p:nvPr/>
        </p:nvSpPr>
        <p:spPr>
          <a:xfrm>
            <a:off x="956931" y="1608146"/>
            <a:ext cx="5560476" cy="111930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b="0" i="0" u="none" strike="noStrike" cap="none" dirty="0">
                <a:solidFill>
                  <a:srgbClr val="003366"/>
                </a:solidFill>
                <a:latin typeface="Raleway ExtraBold"/>
                <a:ea typeface="Raleway ExtraBold"/>
                <a:cs typeface="Raleway ExtraBold"/>
                <a:sym typeface="Raleway ExtraBold"/>
              </a:rPr>
              <a:t>VÍDEO CASE</a:t>
            </a:r>
            <a:endParaRPr sz="3200" b="0" i="0" u="none" strike="noStrike" cap="none" dirty="0">
              <a:solidFill>
                <a:srgbClr val="003366"/>
              </a:solidFill>
              <a:latin typeface="Raleway ExtraBold"/>
              <a:ea typeface="Raleway ExtraBold"/>
              <a:cs typeface="Raleway ExtraBold"/>
              <a:sym typeface="Raleway ExtraBold"/>
            </a:endParaRPr>
          </a:p>
        </p:txBody>
      </p:sp>
      <p:pic>
        <p:nvPicPr>
          <p:cNvPr id="2" name="VID-20181123-WA0071 (1)">
            <a:hlinkClick r:id="" action="ppaction://media"/>
            <a:extLst>
              <a:ext uri="{FF2B5EF4-FFF2-40B4-BE49-F238E27FC236}">
                <a16:creationId xmlns:a16="http://schemas.microsoft.com/office/drawing/2014/main" id="{F0843F47-C004-4A4F-A711-D8A250E2DA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2176"/>
            <a:ext cx="12239640" cy="6731802"/>
          </a:xfrm>
          <a:prstGeom prst="rect">
            <a:avLst/>
          </a:prstGeom>
        </p:spPr>
      </p:pic>
    </p:spTree>
    <p:extLst>
      <p:ext uri="{BB962C8B-B14F-4D97-AF65-F5344CB8AC3E}">
        <p14:creationId xmlns:p14="http://schemas.microsoft.com/office/powerpoint/2010/main" val="411811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ção de Conteúdo 4">
            <a:extLst>
              <a:ext uri="{FF2B5EF4-FFF2-40B4-BE49-F238E27FC236}">
                <a16:creationId xmlns:a16="http://schemas.microsoft.com/office/drawing/2014/main" id="{B3E0E468-5023-452F-80D6-8981B7FE4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a:prstGeom prst="rect">
            <a:avLst/>
          </a:prstGeom>
        </p:spPr>
      </p:pic>
      <p:sp>
        <p:nvSpPr>
          <p:cNvPr id="10" name="Retângulo 9">
            <a:extLst>
              <a:ext uri="{FF2B5EF4-FFF2-40B4-BE49-F238E27FC236}">
                <a16:creationId xmlns:a16="http://schemas.microsoft.com/office/drawing/2014/main" id="{91967FF0-64D8-4C8E-8BAA-73C9E42AC3EC}"/>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11" name="Retângulo 10">
            <a:extLst>
              <a:ext uri="{FF2B5EF4-FFF2-40B4-BE49-F238E27FC236}">
                <a16:creationId xmlns:a16="http://schemas.microsoft.com/office/drawing/2014/main" id="{5DE48899-E0F7-4039-BE38-CAB341FF748E}"/>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ctangle 3">
            <a:extLst>
              <a:ext uri="{FF2B5EF4-FFF2-40B4-BE49-F238E27FC236}">
                <a16:creationId xmlns:a16="http://schemas.microsoft.com/office/drawing/2014/main" id="{C6CB51AC-FF7A-43A7-88BC-E128165E1086}"/>
              </a:ext>
            </a:extLst>
          </p:cNvPr>
          <p:cNvSpPr>
            <a:spLocks noGrp="1" noChangeArrowheads="1"/>
          </p:cNvSpPr>
          <p:nvPr>
            <p:ph idx="1"/>
          </p:nvPr>
        </p:nvSpPr>
        <p:spPr>
          <a:xfrm>
            <a:off x="488433" y="1868536"/>
            <a:ext cx="11669439" cy="4735512"/>
          </a:xfrm>
        </p:spPr>
        <p:txBody>
          <a:bodyPr>
            <a:normAutofit/>
          </a:bodyPr>
          <a:lstStyle/>
          <a:p>
            <a:pPr eaLnBrk="1" hangingPunct="1">
              <a:lnSpc>
                <a:spcPct val="80000"/>
              </a:lnSpc>
            </a:pPr>
            <a:r>
              <a:rPr lang="en-GB" altLang="pt-BR" dirty="0">
                <a:solidFill>
                  <a:srgbClr val="000F3E"/>
                </a:solidFill>
                <a:latin typeface="Raleway ExtraBold" panose="020B0903030101060003" pitchFamily="34" charset="0"/>
              </a:rPr>
              <a:t>FALTA DE COMPROMISSO</a:t>
            </a:r>
          </a:p>
          <a:p>
            <a:pPr eaLnBrk="1" hangingPunct="1">
              <a:lnSpc>
                <a:spcPct val="80000"/>
              </a:lnSpc>
            </a:pPr>
            <a:r>
              <a:rPr lang="en-GB" altLang="pt-BR" dirty="0">
                <a:solidFill>
                  <a:srgbClr val="000F3E"/>
                </a:solidFill>
                <a:latin typeface="Raleway ExtraBold" panose="020B0903030101060003" pitchFamily="34" charset="0"/>
              </a:rPr>
              <a:t>REUNIÕES CANCELADAS REPETIDAMENTE</a:t>
            </a:r>
          </a:p>
          <a:p>
            <a:pPr eaLnBrk="1" hangingPunct="1">
              <a:lnSpc>
                <a:spcPct val="80000"/>
              </a:lnSpc>
            </a:pPr>
            <a:r>
              <a:rPr lang="en-GB" altLang="pt-BR" dirty="0">
                <a:solidFill>
                  <a:srgbClr val="000F3E"/>
                </a:solidFill>
                <a:latin typeface="Raleway ExtraBold" panose="020B0903030101060003" pitchFamily="34" charset="0"/>
              </a:rPr>
              <a:t>CONFLITO DE VALORES</a:t>
            </a:r>
          </a:p>
          <a:p>
            <a:pPr eaLnBrk="1" hangingPunct="1">
              <a:lnSpc>
                <a:spcPct val="80000"/>
              </a:lnSpc>
            </a:pPr>
            <a:r>
              <a:rPr lang="en-GB" altLang="pt-BR" dirty="0">
                <a:solidFill>
                  <a:srgbClr val="000F3E"/>
                </a:solidFill>
                <a:latin typeface="Raleway ExtraBold" panose="020B0903030101060003" pitchFamily="34" charset="0"/>
              </a:rPr>
              <a:t>UMA PARTE DESAGRADA A OUTRA</a:t>
            </a:r>
          </a:p>
          <a:p>
            <a:pPr eaLnBrk="1" hangingPunct="1">
              <a:lnSpc>
                <a:spcPct val="80000"/>
              </a:lnSpc>
            </a:pPr>
            <a:r>
              <a:rPr lang="en-GB" altLang="pt-BR" dirty="0">
                <a:solidFill>
                  <a:srgbClr val="000F3E"/>
                </a:solidFill>
                <a:latin typeface="Raleway ExtraBold" panose="020B0903030101060003" pitchFamily="34" charset="0"/>
              </a:rPr>
              <a:t>FALTA DE COMPROMISSO PARA UMA RELAÇÃO A LONGO PRAZO</a:t>
            </a:r>
          </a:p>
          <a:p>
            <a:pPr eaLnBrk="1" hangingPunct="1">
              <a:lnSpc>
                <a:spcPct val="80000"/>
              </a:lnSpc>
            </a:pPr>
            <a:r>
              <a:rPr lang="en-GB" altLang="pt-BR" dirty="0">
                <a:solidFill>
                  <a:srgbClr val="000F3E"/>
                </a:solidFill>
                <a:latin typeface="Raleway ExtraBold" panose="020B0903030101060003" pitchFamily="34" charset="0"/>
              </a:rPr>
              <a:t>O MENTOR É ANIMADO DEMAIS</a:t>
            </a:r>
          </a:p>
          <a:p>
            <a:pPr eaLnBrk="1" hangingPunct="1">
              <a:lnSpc>
                <a:spcPct val="80000"/>
              </a:lnSpc>
            </a:pPr>
            <a:r>
              <a:rPr lang="en-GB" altLang="pt-BR" dirty="0">
                <a:solidFill>
                  <a:srgbClr val="000F3E"/>
                </a:solidFill>
                <a:latin typeface="Raleway ExtraBold" panose="020B0903030101060003" pitchFamily="34" charset="0"/>
              </a:rPr>
              <a:t>O MENTOR QUER IMPOR IDEIAS</a:t>
            </a:r>
          </a:p>
          <a:p>
            <a:pPr eaLnBrk="1" hangingPunct="1">
              <a:lnSpc>
                <a:spcPct val="80000"/>
              </a:lnSpc>
            </a:pPr>
            <a:r>
              <a:rPr lang="en-GB" altLang="pt-BR" dirty="0">
                <a:solidFill>
                  <a:srgbClr val="000F3E"/>
                </a:solidFill>
                <a:latin typeface="Raleway ExtraBold" panose="020B0903030101060003" pitchFamily="34" charset="0"/>
              </a:rPr>
              <a:t>RECEIO SOBRE </a:t>
            </a:r>
            <a:r>
              <a:rPr lang="en-GB" altLang="pt-BR" dirty="0" err="1">
                <a:solidFill>
                  <a:srgbClr val="000F3E"/>
                </a:solidFill>
                <a:latin typeface="Raleway ExtraBold" panose="020B0903030101060003" pitchFamily="34" charset="0"/>
              </a:rPr>
              <a:t>SOBRE</a:t>
            </a:r>
            <a:r>
              <a:rPr lang="en-GB" altLang="pt-BR" dirty="0">
                <a:solidFill>
                  <a:srgbClr val="000F3E"/>
                </a:solidFill>
                <a:latin typeface="Raleway ExtraBold" panose="020B0903030101060003" pitchFamily="34" charset="0"/>
              </a:rPr>
              <a:t> O ACONSELHAMENTO DO MENTOR</a:t>
            </a:r>
          </a:p>
          <a:p>
            <a:pPr eaLnBrk="1" hangingPunct="1">
              <a:lnSpc>
                <a:spcPct val="80000"/>
              </a:lnSpc>
              <a:buFontTx/>
              <a:buNone/>
            </a:pPr>
            <a:endParaRPr lang="en-GB" altLang="pt-BR" dirty="0">
              <a:solidFill>
                <a:srgbClr val="000F3E"/>
              </a:solidFill>
              <a:latin typeface="Raleway ExtraBold" panose="020B0903030101060003" pitchFamily="34" charset="0"/>
            </a:endParaRPr>
          </a:p>
        </p:txBody>
      </p:sp>
      <p:sp>
        <p:nvSpPr>
          <p:cNvPr id="14" name="Retângulo 13">
            <a:extLst>
              <a:ext uri="{FF2B5EF4-FFF2-40B4-BE49-F238E27FC236}">
                <a16:creationId xmlns:a16="http://schemas.microsoft.com/office/drawing/2014/main" id="{5DC1EA1B-4BFC-4819-AA80-9A06A4CA337B}"/>
              </a:ext>
            </a:extLst>
          </p:cNvPr>
          <p:cNvSpPr/>
          <p:nvPr/>
        </p:nvSpPr>
        <p:spPr>
          <a:xfrm flipV="1">
            <a:off x="0" y="625293"/>
            <a:ext cx="5517397" cy="8232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a:extLst>
              <a:ext uri="{FF2B5EF4-FFF2-40B4-BE49-F238E27FC236}">
                <a16:creationId xmlns:a16="http://schemas.microsoft.com/office/drawing/2014/main" id="{8DD4E4B0-B5C4-410C-9181-8B0B528A808A}"/>
              </a:ext>
            </a:extLst>
          </p:cNvPr>
          <p:cNvSpPr/>
          <p:nvPr/>
        </p:nvSpPr>
        <p:spPr>
          <a:xfrm flipV="1">
            <a:off x="1" y="460497"/>
            <a:ext cx="5721684" cy="83865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Título 1">
            <a:extLst>
              <a:ext uri="{FF2B5EF4-FFF2-40B4-BE49-F238E27FC236}">
                <a16:creationId xmlns:a16="http://schemas.microsoft.com/office/drawing/2014/main" id="{19FC5970-253C-411A-A289-781519B7288B}"/>
              </a:ext>
            </a:extLst>
          </p:cNvPr>
          <p:cNvSpPr txBox="1">
            <a:spLocks/>
          </p:cNvSpPr>
          <p:nvPr/>
        </p:nvSpPr>
        <p:spPr>
          <a:xfrm>
            <a:off x="235770" y="401283"/>
            <a:ext cx="5721684" cy="9570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dirty="0">
                <a:solidFill>
                  <a:schemeClr val="bg1"/>
                </a:solidFill>
                <a:latin typeface="Raleway ExtraBold" panose="020B0903030101060003" pitchFamily="34" charset="0"/>
              </a:rPr>
              <a:t>DESAFIOS PARA A MENTORIA</a:t>
            </a:r>
          </a:p>
        </p:txBody>
      </p:sp>
    </p:spTree>
    <p:extLst>
      <p:ext uri="{BB962C8B-B14F-4D97-AF65-F5344CB8AC3E}">
        <p14:creationId xmlns:p14="http://schemas.microsoft.com/office/powerpoint/2010/main" val="1362958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97C0B03-7E92-418B-9E67-1CBB23C6AAC2}"/>
              </a:ext>
            </a:extLst>
          </p:cNvPr>
          <p:cNvSpPr/>
          <p:nvPr/>
        </p:nvSpPr>
        <p:spPr>
          <a:xfrm flipV="1">
            <a:off x="0" y="694568"/>
            <a:ext cx="5517397" cy="8232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 name="Marcador de Posição de Conteúdo 4">
            <a:extLst>
              <a:ext uri="{FF2B5EF4-FFF2-40B4-BE49-F238E27FC236}">
                <a16:creationId xmlns:a16="http://schemas.microsoft.com/office/drawing/2014/main" id="{B3E0E468-5023-452F-80D6-8981B7FE4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a:prstGeom prst="rect">
            <a:avLst/>
          </a:prstGeom>
        </p:spPr>
      </p:pic>
      <p:sp>
        <p:nvSpPr>
          <p:cNvPr id="10" name="Retângulo 9">
            <a:extLst>
              <a:ext uri="{FF2B5EF4-FFF2-40B4-BE49-F238E27FC236}">
                <a16:creationId xmlns:a16="http://schemas.microsoft.com/office/drawing/2014/main" id="{91967FF0-64D8-4C8E-8BAA-73C9E42AC3EC}"/>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11" name="Retângulo 10">
            <a:extLst>
              <a:ext uri="{FF2B5EF4-FFF2-40B4-BE49-F238E27FC236}">
                <a16:creationId xmlns:a16="http://schemas.microsoft.com/office/drawing/2014/main" id="{5DE48899-E0F7-4039-BE38-CAB341FF748E}"/>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91A69D8A-F35C-46DE-883D-E8543C2D2E9C}"/>
              </a:ext>
            </a:extLst>
          </p:cNvPr>
          <p:cNvSpPr/>
          <p:nvPr/>
        </p:nvSpPr>
        <p:spPr>
          <a:xfrm flipV="1">
            <a:off x="-28084" y="365760"/>
            <a:ext cx="6124084" cy="101369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ítulo 1">
            <a:extLst>
              <a:ext uri="{FF2B5EF4-FFF2-40B4-BE49-F238E27FC236}">
                <a16:creationId xmlns:a16="http://schemas.microsoft.com/office/drawing/2014/main" id="{F4DADDFA-197F-4D56-BF38-71A0CB7F13EF}"/>
              </a:ext>
            </a:extLst>
          </p:cNvPr>
          <p:cNvSpPr txBox="1">
            <a:spLocks/>
          </p:cNvSpPr>
          <p:nvPr/>
        </p:nvSpPr>
        <p:spPr>
          <a:xfrm>
            <a:off x="176377" y="359627"/>
            <a:ext cx="5715162" cy="1065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dirty="0">
                <a:solidFill>
                  <a:schemeClr val="bg1"/>
                </a:solidFill>
                <a:latin typeface="Raleway ExtraBold" panose="020B0903030101060003" pitchFamily="34" charset="0"/>
              </a:rPr>
              <a:t>OFERECER COMENTÁRIOS CONSTRUTIVOS AO MENTOR</a:t>
            </a:r>
          </a:p>
        </p:txBody>
      </p:sp>
      <p:sp>
        <p:nvSpPr>
          <p:cNvPr id="14" name="Rectangle 3">
            <a:extLst>
              <a:ext uri="{FF2B5EF4-FFF2-40B4-BE49-F238E27FC236}">
                <a16:creationId xmlns:a16="http://schemas.microsoft.com/office/drawing/2014/main" id="{F25DBF7A-E3D6-4C10-979D-606FDBE39485}"/>
              </a:ext>
            </a:extLst>
          </p:cNvPr>
          <p:cNvSpPr txBox="1">
            <a:spLocks/>
          </p:cNvSpPr>
          <p:nvPr/>
        </p:nvSpPr>
        <p:spPr>
          <a:xfrm>
            <a:off x="424321" y="2064336"/>
            <a:ext cx="11343357" cy="4568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s-ES_tradnl" altLang="pt-BR" dirty="0">
                <a:solidFill>
                  <a:srgbClr val="000F3E"/>
                </a:solidFill>
                <a:latin typeface="Raleway ExtraBold" panose="020B0903030101060003" pitchFamily="34" charset="0"/>
              </a:rPr>
              <a:t>SER OPORTUNO COM SEUS COMENTÁRIOS</a:t>
            </a:r>
          </a:p>
          <a:p>
            <a:pPr>
              <a:lnSpc>
                <a:spcPct val="80000"/>
              </a:lnSpc>
            </a:pPr>
            <a:r>
              <a:rPr lang="es-ES_tradnl" altLang="pt-BR" dirty="0">
                <a:solidFill>
                  <a:srgbClr val="000F3E"/>
                </a:solidFill>
                <a:latin typeface="Raleway ExtraBold" panose="020B0903030101060003" pitchFamily="34" charset="0"/>
              </a:rPr>
              <a:t>ABORDAR O PROBLEMA, NÃO A PESSOA</a:t>
            </a:r>
          </a:p>
          <a:p>
            <a:pPr>
              <a:lnSpc>
                <a:spcPct val="80000"/>
              </a:lnSpc>
            </a:pPr>
            <a:r>
              <a:rPr lang="es-ES_tradnl" altLang="pt-BR" dirty="0">
                <a:solidFill>
                  <a:srgbClr val="000F3E"/>
                </a:solidFill>
                <a:latin typeface="Raleway ExtraBold" panose="020B0903030101060003" pitchFamily="34" charset="0"/>
              </a:rPr>
              <a:t>USE EXEMPLOS ESPECÍFICOS</a:t>
            </a:r>
          </a:p>
          <a:p>
            <a:pPr>
              <a:lnSpc>
                <a:spcPct val="80000"/>
              </a:lnSpc>
            </a:pPr>
            <a:r>
              <a:rPr lang="es-ES_tradnl" altLang="pt-BR" dirty="0">
                <a:solidFill>
                  <a:srgbClr val="000F3E"/>
                </a:solidFill>
                <a:latin typeface="Raleway ExtraBold" panose="020B0903030101060003" pitchFamily="34" charset="0"/>
              </a:rPr>
              <a:t>OFEREÇA CONSELHOS ÚTEIS COM OS QUAIS O MENTOR POSSA TRABALHAR</a:t>
            </a:r>
          </a:p>
          <a:p>
            <a:pPr>
              <a:lnSpc>
                <a:spcPct val="80000"/>
              </a:lnSpc>
            </a:pPr>
            <a:r>
              <a:rPr lang="es-ES_tradnl" altLang="pt-BR" dirty="0">
                <a:solidFill>
                  <a:srgbClr val="000F3E"/>
                </a:solidFill>
                <a:latin typeface="Raleway ExtraBold" panose="020B0903030101060003" pitchFamily="34" charset="0"/>
              </a:rPr>
              <a:t>MANTER A CALMA, NÃO FALAR </a:t>
            </a:r>
            <a:r>
              <a:rPr lang="es-ES_tradnl" altLang="pt-BR" dirty="0" err="1">
                <a:solidFill>
                  <a:srgbClr val="000F3E"/>
                </a:solidFill>
                <a:latin typeface="Raleway ExtraBold" panose="020B0903030101060003" pitchFamily="34" charset="0"/>
              </a:rPr>
              <a:t>FALAR</a:t>
            </a:r>
            <a:r>
              <a:rPr lang="es-ES_tradnl" altLang="pt-BR" dirty="0">
                <a:solidFill>
                  <a:srgbClr val="000F3E"/>
                </a:solidFill>
                <a:latin typeface="Raleway ExtraBold" panose="020B0903030101060003" pitchFamily="34" charset="0"/>
              </a:rPr>
              <a:t> DEMAIS</a:t>
            </a:r>
          </a:p>
          <a:p>
            <a:pPr>
              <a:lnSpc>
                <a:spcPct val="80000"/>
              </a:lnSpc>
            </a:pPr>
            <a:r>
              <a:rPr lang="es-ES_tradnl" altLang="pt-BR" dirty="0">
                <a:solidFill>
                  <a:srgbClr val="000F3E"/>
                </a:solidFill>
                <a:latin typeface="Raleway ExtraBold" panose="020B0903030101060003" pitchFamily="34" charset="0"/>
              </a:rPr>
              <a:t>E, IMPORTANTE: NÃO EVITAR O TEMA! </a:t>
            </a:r>
          </a:p>
        </p:txBody>
      </p:sp>
    </p:spTree>
    <p:extLst>
      <p:ext uri="{BB962C8B-B14F-4D97-AF65-F5344CB8AC3E}">
        <p14:creationId xmlns:p14="http://schemas.microsoft.com/office/powerpoint/2010/main" val="3886308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97C0B03-7E92-418B-9E67-1CBB23C6AAC2}"/>
              </a:ext>
            </a:extLst>
          </p:cNvPr>
          <p:cNvSpPr/>
          <p:nvPr/>
        </p:nvSpPr>
        <p:spPr>
          <a:xfrm flipV="1">
            <a:off x="4156989" y="486679"/>
            <a:ext cx="4147256" cy="8232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 name="Marcador de Posição de Conteúdo 4">
            <a:extLst>
              <a:ext uri="{FF2B5EF4-FFF2-40B4-BE49-F238E27FC236}">
                <a16:creationId xmlns:a16="http://schemas.microsoft.com/office/drawing/2014/main" id="{B3E0E468-5023-452F-80D6-8981B7FE4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a:prstGeom prst="rect">
            <a:avLst/>
          </a:prstGeom>
        </p:spPr>
      </p:pic>
      <p:sp>
        <p:nvSpPr>
          <p:cNvPr id="10" name="Retângulo 9">
            <a:extLst>
              <a:ext uri="{FF2B5EF4-FFF2-40B4-BE49-F238E27FC236}">
                <a16:creationId xmlns:a16="http://schemas.microsoft.com/office/drawing/2014/main" id="{91967FF0-64D8-4C8E-8BAA-73C9E42AC3EC}"/>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11" name="Retângulo 10">
            <a:extLst>
              <a:ext uri="{FF2B5EF4-FFF2-40B4-BE49-F238E27FC236}">
                <a16:creationId xmlns:a16="http://schemas.microsoft.com/office/drawing/2014/main" id="{5DE48899-E0F7-4039-BE38-CAB341FF748E}"/>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91A69D8A-F35C-46DE-883D-E8543C2D2E9C}"/>
              </a:ext>
            </a:extLst>
          </p:cNvPr>
          <p:cNvSpPr/>
          <p:nvPr/>
        </p:nvSpPr>
        <p:spPr>
          <a:xfrm flipV="1">
            <a:off x="3070100" y="689938"/>
            <a:ext cx="5001209" cy="1120363"/>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ítulo 1">
            <a:extLst>
              <a:ext uri="{FF2B5EF4-FFF2-40B4-BE49-F238E27FC236}">
                <a16:creationId xmlns:a16="http://schemas.microsoft.com/office/drawing/2014/main" id="{F4DADDFA-197F-4D56-BF38-71A0CB7F13EF}"/>
              </a:ext>
            </a:extLst>
          </p:cNvPr>
          <p:cNvSpPr txBox="1">
            <a:spLocks/>
          </p:cNvSpPr>
          <p:nvPr/>
        </p:nvSpPr>
        <p:spPr>
          <a:xfrm>
            <a:off x="3568568" y="766130"/>
            <a:ext cx="5628474" cy="10875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solidFill>
                  <a:schemeClr val="bg1"/>
                </a:solidFill>
                <a:latin typeface="Raleway ExtraBold" panose="020B0903030101060003" pitchFamily="34" charset="0"/>
              </a:rPr>
              <a:t>TÉCNICA RISE</a:t>
            </a:r>
          </a:p>
        </p:txBody>
      </p:sp>
      <p:sp>
        <p:nvSpPr>
          <p:cNvPr id="13" name="Rectangle 3">
            <a:extLst>
              <a:ext uri="{FF2B5EF4-FFF2-40B4-BE49-F238E27FC236}">
                <a16:creationId xmlns:a16="http://schemas.microsoft.com/office/drawing/2014/main" id="{B22B90F6-F418-407F-801B-2A1DD2ACD3C5}"/>
              </a:ext>
            </a:extLst>
          </p:cNvPr>
          <p:cNvSpPr txBox="1">
            <a:spLocks/>
          </p:cNvSpPr>
          <p:nvPr/>
        </p:nvSpPr>
        <p:spPr>
          <a:xfrm>
            <a:off x="181724" y="2229915"/>
            <a:ext cx="1240216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None/>
              <a:defRPr/>
            </a:pPr>
            <a:r>
              <a:rPr lang="en-GB" sz="2700" b="1" dirty="0">
                <a:solidFill>
                  <a:srgbClr val="001760"/>
                </a:solidFill>
                <a:latin typeface="Raleway SemiBold" panose="020B0703030101060003" pitchFamily="34" charset="0"/>
              </a:rPr>
              <a:t>R – RECOGNISE THE SITUATION </a:t>
            </a:r>
            <a:r>
              <a:rPr lang="en-GB" sz="2700" b="1" dirty="0">
                <a:solidFill>
                  <a:srgbClr val="FFC000"/>
                </a:solidFill>
                <a:latin typeface="Raleway SemiBold" panose="020B0703030101060003" pitchFamily="34" charset="0"/>
              </a:rPr>
              <a:t>(RECONHECER A SITUAÇÃO)</a:t>
            </a:r>
          </a:p>
          <a:p>
            <a:pPr>
              <a:buFont typeface="Arial" charset="0"/>
              <a:buNone/>
              <a:defRPr/>
            </a:pPr>
            <a:r>
              <a:rPr lang="en-GB" sz="2700" b="1" dirty="0">
                <a:solidFill>
                  <a:srgbClr val="001760"/>
                </a:solidFill>
                <a:latin typeface="Raleway SemiBold" panose="020B0703030101060003" pitchFamily="34" charset="0"/>
              </a:rPr>
              <a:t> I – CONSIDER THE IMPACT </a:t>
            </a:r>
            <a:r>
              <a:rPr lang="en-GB" sz="2700" b="1" dirty="0">
                <a:solidFill>
                  <a:srgbClr val="FFC000"/>
                </a:solidFill>
                <a:latin typeface="Raleway SemiBold" panose="020B0703030101060003" pitchFamily="34" charset="0"/>
              </a:rPr>
              <a:t>(CONSIDERAR O IMPACTO)</a:t>
            </a:r>
          </a:p>
          <a:p>
            <a:pPr>
              <a:buFont typeface="Arial" charset="0"/>
              <a:buNone/>
              <a:defRPr/>
            </a:pPr>
            <a:r>
              <a:rPr lang="en-GB" sz="2700" b="1" dirty="0">
                <a:solidFill>
                  <a:srgbClr val="001760"/>
                </a:solidFill>
                <a:latin typeface="Raleway SemiBold" panose="020B0703030101060003" pitchFamily="34" charset="0"/>
              </a:rPr>
              <a:t>S – SEEK A TWO-WAY SOLUTION </a:t>
            </a:r>
            <a:r>
              <a:rPr lang="en-GB" sz="2700" b="1" dirty="0">
                <a:solidFill>
                  <a:srgbClr val="FFC000"/>
                </a:solidFill>
                <a:latin typeface="Raleway SemiBold" panose="020B0703030101060003" pitchFamily="34" charset="0"/>
              </a:rPr>
              <a:t>(BUSCAR UMA SOLUÇÃO RECÍPROCA)</a:t>
            </a:r>
          </a:p>
          <a:p>
            <a:pPr>
              <a:buFont typeface="Arial" charset="0"/>
              <a:buNone/>
              <a:defRPr/>
            </a:pPr>
            <a:r>
              <a:rPr lang="en-GB" sz="2700" b="1" dirty="0">
                <a:solidFill>
                  <a:srgbClr val="001760"/>
                </a:solidFill>
                <a:latin typeface="Raleway SemiBold" panose="020B0703030101060003" pitchFamily="34" charset="0"/>
              </a:rPr>
              <a:t>E – END AND MOVE ON </a:t>
            </a:r>
            <a:r>
              <a:rPr lang="en-GB" sz="2700" b="1" dirty="0">
                <a:solidFill>
                  <a:srgbClr val="FFC000"/>
                </a:solidFill>
                <a:latin typeface="Raleway SemiBold" panose="020B0703030101060003" pitchFamily="34" charset="0"/>
              </a:rPr>
              <a:t>(FINALIZAR E CONTINUAR)</a:t>
            </a:r>
          </a:p>
        </p:txBody>
      </p:sp>
    </p:spTree>
    <p:extLst>
      <p:ext uri="{BB962C8B-B14F-4D97-AF65-F5344CB8AC3E}">
        <p14:creationId xmlns:p14="http://schemas.microsoft.com/office/powerpoint/2010/main" val="964539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Rectangle 3">
            <a:extLst>
              <a:ext uri="{FF2B5EF4-FFF2-40B4-BE49-F238E27FC236}">
                <a16:creationId xmlns:a16="http://schemas.microsoft.com/office/drawing/2014/main" id="{40108DC6-EAC4-44DD-BF2C-4026017E73F8}"/>
              </a:ext>
            </a:extLst>
          </p:cNvPr>
          <p:cNvSpPr txBox="1">
            <a:spLocks/>
          </p:cNvSpPr>
          <p:nvPr/>
        </p:nvSpPr>
        <p:spPr>
          <a:xfrm>
            <a:off x="1728503" y="1143000"/>
            <a:ext cx="8510874" cy="550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altLang="pt-BR" sz="2000" b="1" dirty="0">
              <a:latin typeface="Raleway Medium" panose="020B0603030101060003" pitchFamily="34" charset="0"/>
            </a:endParaRPr>
          </a:p>
        </p:txBody>
      </p:sp>
      <p:sp>
        <p:nvSpPr>
          <p:cNvPr id="33" name="Text Box 5">
            <a:extLst>
              <a:ext uri="{FF2B5EF4-FFF2-40B4-BE49-F238E27FC236}">
                <a16:creationId xmlns:a16="http://schemas.microsoft.com/office/drawing/2014/main" id="{EBB14CBE-9D62-46F6-8699-B30F21299762}"/>
              </a:ext>
            </a:extLst>
          </p:cNvPr>
          <p:cNvSpPr txBox="1">
            <a:spLocks noChangeArrowheads="1"/>
          </p:cNvSpPr>
          <p:nvPr/>
        </p:nvSpPr>
        <p:spPr bwMode="auto">
          <a:xfrm>
            <a:off x="5468878" y="3718156"/>
            <a:ext cx="21491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pt-BR" sz="1800">
              <a:latin typeface="Raleway Medium" panose="020B0603030101060003" pitchFamily="34" charset="0"/>
            </a:endParaRPr>
          </a:p>
        </p:txBody>
      </p:sp>
      <p:sp>
        <p:nvSpPr>
          <p:cNvPr id="38" name="Text Box 7">
            <a:extLst>
              <a:ext uri="{FF2B5EF4-FFF2-40B4-BE49-F238E27FC236}">
                <a16:creationId xmlns:a16="http://schemas.microsoft.com/office/drawing/2014/main" id="{8F817755-3A34-4608-87E8-7D0A03F8F087}"/>
              </a:ext>
            </a:extLst>
          </p:cNvPr>
          <p:cNvSpPr txBox="1">
            <a:spLocks noChangeArrowheads="1"/>
          </p:cNvSpPr>
          <p:nvPr/>
        </p:nvSpPr>
        <p:spPr bwMode="auto">
          <a:xfrm>
            <a:off x="5499100" y="54657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pt-BR" sz="1800">
              <a:latin typeface="Raleway Medium" panose="020B0603030101060003" pitchFamily="34" charset="0"/>
            </a:endParaRPr>
          </a:p>
        </p:txBody>
      </p:sp>
      <p:sp>
        <p:nvSpPr>
          <p:cNvPr id="40" name="Chevron 19">
            <a:extLst>
              <a:ext uri="{FF2B5EF4-FFF2-40B4-BE49-F238E27FC236}">
                <a16:creationId xmlns:a16="http://schemas.microsoft.com/office/drawing/2014/main" id="{3A833CBE-CCC0-4F3C-9068-09FC0A86650B}"/>
              </a:ext>
            </a:extLst>
          </p:cNvPr>
          <p:cNvSpPr/>
          <p:nvPr/>
        </p:nvSpPr>
        <p:spPr>
          <a:xfrm>
            <a:off x="7592829" y="1761823"/>
            <a:ext cx="4359292" cy="2559050"/>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dirty="0">
                <a:solidFill>
                  <a:srgbClr val="000F3E"/>
                </a:solidFill>
                <a:latin typeface="Raleway Medium" panose="020B0603030101060003" pitchFamily="34" charset="0"/>
              </a:rPr>
              <a:t>                       </a:t>
            </a:r>
            <a:r>
              <a:rPr lang="es-ES_tradnl" dirty="0">
                <a:solidFill>
                  <a:srgbClr val="000F3E"/>
                </a:solidFill>
                <a:latin typeface="Raleway Medium" panose="020B0603030101060003" pitchFamily="34" charset="0"/>
              </a:rPr>
              <a:t>Finalizar a </a:t>
            </a:r>
            <a:r>
              <a:rPr lang="es-ES_tradnl" dirty="0" err="1">
                <a:solidFill>
                  <a:srgbClr val="000F3E"/>
                </a:solidFill>
                <a:latin typeface="Raleway Medium" panose="020B0603030101060003" pitchFamily="34" charset="0"/>
              </a:rPr>
              <a:t>relação</a:t>
            </a:r>
            <a:r>
              <a:rPr lang="es-ES_tradnl" dirty="0">
                <a:solidFill>
                  <a:srgbClr val="000F3E"/>
                </a:solidFill>
                <a:latin typeface="Raleway Medium" panose="020B0603030101060003" pitchFamily="34" charset="0"/>
              </a:rPr>
              <a:t>                </a:t>
            </a:r>
            <a:r>
              <a:rPr lang="es-ES_tradnl" sz="1600" dirty="0">
                <a:solidFill>
                  <a:srgbClr val="000F3E"/>
                </a:solidFill>
                <a:latin typeface="Raleway ExtraLight" panose="020B0303030101060003" pitchFamily="34" charset="0"/>
              </a:rPr>
              <a:t>Estabelecer </a:t>
            </a:r>
            <a:r>
              <a:rPr lang="es-ES_tradnl" sz="1600" dirty="0" err="1">
                <a:solidFill>
                  <a:srgbClr val="000F3E"/>
                </a:solidFill>
                <a:latin typeface="Raleway ExtraLight" panose="020B0303030101060003" pitchFamily="34" charset="0"/>
              </a:rPr>
              <a:t>independência</a:t>
            </a:r>
            <a:r>
              <a:rPr lang="es-ES_tradnl" sz="1600" dirty="0">
                <a:solidFill>
                  <a:srgbClr val="000F3E"/>
                </a:solidFill>
                <a:latin typeface="Raleway ExtraLight" panose="020B0303030101060003" pitchFamily="34" charset="0"/>
              </a:rPr>
              <a:t>     e desenvolver </a:t>
            </a:r>
            <a:r>
              <a:rPr lang="es-ES_tradnl" sz="1600" dirty="0" err="1">
                <a:solidFill>
                  <a:srgbClr val="000F3E"/>
                </a:solidFill>
                <a:latin typeface="Raleway ExtraLight" panose="020B0303030101060003" pitchFamily="34" charset="0"/>
              </a:rPr>
              <a:t>sua</a:t>
            </a:r>
            <a:r>
              <a:rPr lang="es-ES_tradnl" sz="1600" dirty="0">
                <a:solidFill>
                  <a:srgbClr val="000F3E"/>
                </a:solidFill>
                <a:latin typeface="Raleway ExtraLight" panose="020B0303030101060003" pitchFamily="34" charset="0"/>
              </a:rPr>
              <a:t> auto </a:t>
            </a:r>
            <a:r>
              <a:rPr lang="es-ES_tradnl" sz="1600" dirty="0" err="1">
                <a:solidFill>
                  <a:srgbClr val="000F3E"/>
                </a:solidFill>
                <a:latin typeface="Raleway ExtraLight" panose="020B0303030101060003" pitchFamily="34" charset="0"/>
              </a:rPr>
              <a:t>confiança</a:t>
            </a:r>
            <a:r>
              <a:rPr lang="es-ES_tradnl" sz="1600" dirty="0">
                <a:solidFill>
                  <a:srgbClr val="000F3E"/>
                </a:solidFill>
                <a:latin typeface="Raleway ExtraLight" panose="020B0303030101060003" pitchFamily="34" charset="0"/>
              </a:rPr>
              <a:t>.</a:t>
            </a:r>
          </a:p>
          <a:p>
            <a:pPr algn="ctr" eaLnBrk="1" hangingPunct="1">
              <a:defRPr/>
            </a:pPr>
            <a:endParaRPr lang="en-GB" dirty="0">
              <a:solidFill>
                <a:srgbClr val="000F3E"/>
              </a:solidFill>
              <a:latin typeface="Raleway Medium" panose="020B0603030101060003" pitchFamily="34" charset="0"/>
            </a:endParaRPr>
          </a:p>
        </p:txBody>
      </p:sp>
      <p:sp>
        <p:nvSpPr>
          <p:cNvPr id="11" name="Retângulo 10">
            <a:extLst>
              <a:ext uri="{FF2B5EF4-FFF2-40B4-BE49-F238E27FC236}">
                <a16:creationId xmlns:a16="http://schemas.microsoft.com/office/drawing/2014/main" id="{AA7C2440-7D93-4968-92DF-F1DE2C50C520}"/>
              </a:ext>
            </a:extLst>
          </p:cNvPr>
          <p:cNvSpPr/>
          <p:nvPr/>
        </p:nvSpPr>
        <p:spPr>
          <a:xfrm flipV="1">
            <a:off x="0" y="541830"/>
            <a:ext cx="7110484" cy="601170"/>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10451E51-7881-481E-A907-1C16C654CDFD}"/>
              </a:ext>
            </a:extLst>
          </p:cNvPr>
          <p:cNvSpPr/>
          <p:nvPr/>
        </p:nvSpPr>
        <p:spPr>
          <a:xfrm>
            <a:off x="-1" y="252664"/>
            <a:ext cx="6886964" cy="799084"/>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ítulo 1">
            <a:extLst>
              <a:ext uri="{FF2B5EF4-FFF2-40B4-BE49-F238E27FC236}">
                <a16:creationId xmlns:a16="http://schemas.microsoft.com/office/drawing/2014/main" id="{723730A2-F787-4973-A3A9-6ABA2CFEFF52}"/>
              </a:ext>
            </a:extLst>
          </p:cNvPr>
          <p:cNvSpPr>
            <a:spLocks noGrp="1"/>
          </p:cNvSpPr>
          <p:nvPr>
            <p:ph type="title"/>
          </p:nvPr>
        </p:nvSpPr>
        <p:spPr>
          <a:xfrm>
            <a:off x="197179" y="153544"/>
            <a:ext cx="6886964" cy="1068227"/>
          </a:xfrm>
        </p:spPr>
        <p:txBody>
          <a:bodyPr>
            <a:noAutofit/>
          </a:bodyPr>
          <a:lstStyle/>
          <a:p>
            <a:r>
              <a:rPr lang="pt-BR" sz="2800" dirty="0">
                <a:solidFill>
                  <a:schemeClr val="bg1"/>
                </a:solidFill>
                <a:latin typeface="Raleway Medium" panose="020B0603030101060003" pitchFamily="34" charset="0"/>
              </a:rPr>
              <a:t>ETAPAS DA RELAÇÃO DE MENTORIA</a:t>
            </a:r>
          </a:p>
        </p:txBody>
      </p:sp>
    </p:spTree>
    <p:extLst>
      <p:ext uri="{BB962C8B-B14F-4D97-AF65-F5344CB8AC3E}">
        <p14:creationId xmlns:p14="http://schemas.microsoft.com/office/powerpoint/2010/main" val="4199259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F23D239-CED0-4743-AE48-2B92064FF2E8}"/>
              </a:ext>
            </a:extLst>
          </p:cNvPr>
          <p:cNvSpPr>
            <a:spLocks noGrp="1" noChangeArrowheads="1"/>
          </p:cNvSpPr>
          <p:nvPr>
            <p:ph type="title" idx="4294967295"/>
          </p:nvPr>
        </p:nvSpPr>
        <p:spPr>
          <a:xfrm>
            <a:off x="2063750" y="908051"/>
            <a:ext cx="7918450" cy="1223963"/>
          </a:xfrm>
        </p:spPr>
        <p:txBody>
          <a:bodyPr>
            <a:normAutofit/>
          </a:bodyPr>
          <a:lstStyle/>
          <a:p>
            <a:pPr eaLnBrk="1" hangingPunct="1"/>
            <a:br>
              <a:rPr lang="en-US" altLang="pt-BR" sz="2400" dirty="0">
                <a:latin typeface="Raleway SemiBold" panose="020B0703030101060003" pitchFamily="34" charset="0"/>
              </a:rPr>
            </a:br>
            <a:endParaRPr lang="en-US" altLang="pt-BR" sz="2400" dirty="0">
              <a:latin typeface="Raleway SemiBold" panose="020B0703030101060003" pitchFamily="34" charset="0"/>
            </a:endParaRPr>
          </a:p>
        </p:txBody>
      </p:sp>
      <p:sp>
        <p:nvSpPr>
          <p:cNvPr id="30723" name="Rectangle 3">
            <a:extLst>
              <a:ext uri="{FF2B5EF4-FFF2-40B4-BE49-F238E27FC236}">
                <a16:creationId xmlns:a16="http://schemas.microsoft.com/office/drawing/2014/main" id="{C04387A8-D0C0-40FB-871E-550467A85B1E}"/>
              </a:ext>
            </a:extLst>
          </p:cNvPr>
          <p:cNvSpPr>
            <a:spLocks noGrp="1" noChangeArrowheads="1"/>
          </p:cNvSpPr>
          <p:nvPr>
            <p:ph idx="4294967295"/>
          </p:nvPr>
        </p:nvSpPr>
        <p:spPr>
          <a:xfrm>
            <a:off x="3463925" y="1324624"/>
            <a:ext cx="5121503" cy="561326"/>
          </a:xfrm>
        </p:spPr>
        <p:txBody>
          <a:bodyPr>
            <a:normAutofit/>
          </a:bodyPr>
          <a:lstStyle/>
          <a:p>
            <a:pPr eaLnBrk="1" hangingPunct="1">
              <a:lnSpc>
                <a:spcPct val="90000"/>
              </a:lnSpc>
              <a:buFontTx/>
              <a:buNone/>
            </a:pPr>
            <a:r>
              <a:rPr lang="en-GB" altLang="pt-BR" sz="2400" dirty="0">
                <a:latin typeface="Raleway SemiBold" panose="020B0703030101060003" pitchFamily="34" charset="0"/>
              </a:rPr>
              <a:t>	             EQUIPE DE MENTORIA</a:t>
            </a:r>
            <a:r>
              <a:rPr lang="en-GB" altLang="pt-BR" sz="2400" b="1" dirty="0">
                <a:latin typeface="Raleway SemiBold" panose="020B0703030101060003" pitchFamily="34" charset="0"/>
              </a:rPr>
              <a:t> </a:t>
            </a:r>
          </a:p>
          <a:p>
            <a:pPr eaLnBrk="1" hangingPunct="1">
              <a:lnSpc>
                <a:spcPct val="90000"/>
              </a:lnSpc>
              <a:buFontTx/>
              <a:buNone/>
            </a:pPr>
            <a:endParaRPr lang="en-US" altLang="pt-BR" sz="2400" b="1" dirty="0">
              <a:solidFill>
                <a:schemeClr val="accent1"/>
              </a:solidFill>
              <a:latin typeface="Raleway SemiBold" panose="020B0703030101060003" pitchFamily="34" charset="0"/>
            </a:endParaRPr>
          </a:p>
        </p:txBody>
      </p:sp>
      <p:sp>
        <p:nvSpPr>
          <p:cNvPr id="30724" name="Text Box 4">
            <a:extLst>
              <a:ext uri="{FF2B5EF4-FFF2-40B4-BE49-F238E27FC236}">
                <a16:creationId xmlns:a16="http://schemas.microsoft.com/office/drawing/2014/main" id="{44A6E335-C1BA-4227-A757-5DC9E6CD65C1}"/>
              </a:ext>
            </a:extLst>
          </p:cNvPr>
          <p:cNvSpPr txBox="1">
            <a:spLocks noChangeArrowheads="1"/>
          </p:cNvSpPr>
          <p:nvPr/>
        </p:nvSpPr>
        <p:spPr bwMode="auto">
          <a:xfrm>
            <a:off x="2438400" y="4495801"/>
            <a:ext cx="2051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altLang="pt-BR" sz="2400" b="1" dirty="0">
                <a:latin typeface="Raleway SemiBold" panose="020B0703030101060003" pitchFamily="34" charset="0"/>
              </a:rPr>
              <a:t>MENTOR</a:t>
            </a:r>
            <a:endParaRPr lang="en-US" altLang="pt-BR" sz="2400" b="1" dirty="0">
              <a:latin typeface="Raleway SemiBold" panose="020B0703030101060003" pitchFamily="34" charset="0"/>
            </a:endParaRPr>
          </a:p>
        </p:txBody>
      </p:sp>
      <p:sp>
        <p:nvSpPr>
          <p:cNvPr id="30725" name="Text Box 5">
            <a:extLst>
              <a:ext uri="{FF2B5EF4-FFF2-40B4-BE49-F238E27FC236}">
                <a16:creationId xmlns:a16="http://schemas.microsoft.com/office/drawing/2014/main" id="{B13232C8-A295-4456-B322-AAA6EC143365}"/>
              </a:ext>
            </a:extLst>
          </p:cNvPr>
          <p:cNvSpPr txBox="1">
            <a:spLocks noChangeArrowheads="1"/>
          </p:cNvSpPr>
          <p:nvPr/>
        </p:nvSpPr>
        <p:spPr bwMode="auto">
          <a:xfrm>
            <a:off x="7772400" y="4495801"/>
            <a:ext cx="2701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pt-BR" sz="2400" b="1" dirty="0">
                <a:latin typeface="Raleway SemiBold" panose="020B0703030101060003" pitchFamily="34" charset="0"/>
              </a:rPr>
              <a:t>EMPREENDEDOR</a:t>
            </a:r>
            <a:endParaRPr lang="en-US" altLang="pt-BR" sz="2400" b="1" dirty="0">
              <a:latin typeface="Raleway SemiBold" panose="020B0703030101060003" pitchFamily="34" charset="0"/>
            </a:endParaRPr>
          </a:p>
        </p:txBody>
      </p:sp>
      <p:sp>
        <p:nvSpPr>
          <p:cNvPr id="51207" name="AutoShape 7">
            <a:extLst>
              <a:ext uri="{FF2B5EF4-FFF2-40B4-BE49-F238E27FC236}">
                <a16:creationId xmlns:a16="http://schemas.microsoft.com/office/drawing/2014/main" id="{E47B9B86-3A93-4AC9-834E-5F9F52D05B87}"/>
              </a:ext>
            </a:extLst>
          </p:cNvPr>
          <p:cNvSpPr>
            <a:spLocks noChangeArrowheads="1"/>
          </p:cNvSpPr>
          <p:nvPr/>
        </p:nvSpPr>
        <p:spPr bwMode="auto">
          <a:xfrm>
            <a:off x="4705350" y="2071396"/>
            <a:ext cx="2701381" cy="2729203"/>
          </a:xfrm>
          <a:prstGeom prst="triangle">
            <a:avLst>
              <a:gd name="adj" fmla="val 50000"/>
            </a:avLst>
          </a:prstGeom>
          <a:solidFill>
            <a:srgbClr val="FFC000"/>
          </a:solidFill>
          <a:ln w="76200">
            <a:solidFill>
              <a:srgbClr val="001760"/>
            </a:solidFill>
            <a:miter lim="800000"/>
            <a:headEnd/>
            <a:tailEnd/>
          </a:ln>
        </p:spPr>
        <p:txBody>
          <a:bodyPr wrap="none" anchor="ctr"/>
          <a:lstStyle/>
          <a:p>
            <a:pPr>
              <a:defRPr/>
            </a:pPr>
            <a:endParaRPr lang="en-GB" sz="2400" dirty="0">
              <a:latin typeface="Raleway SemiBold" panose="020B0703030101060003" pitchFamily="34" charset="0"/>
            </a:endParaRPr>
          </a:p>
        </p:txBody>
      </p:sp>
      <p:sp>
        <p:nvSpPr>
          <p:cNvPr id="51208" name="Line 8">
            <a:extLst>
              <a:ext uri="{FF2B5EF4-FFF2-40B4-BE49-F238E27FC236}">
                <a16:creationId xmlns:a16="http://schemas.microsoft.com/office/drawing/2014/main" id="{F9477F83-BAB9-4BE0-9273-F0FA142D93C8}"/>
              </a:ext>
            </a:extLst>
          </p:cNvPr>
          <p:cNvSpPr>
            <a:spLocks noChangeShapeType="1"/>
          </p:cNvSpPr>
          <p:nvPr/>
        </p:nvSpPr>
        <p:spPr bwMode="auto">
          <a:xfrm flipV="1">
            <a:off x="4496466" y="2052346"/>
            <a:ext cx="1324948" cy="2729203"/>
          </a:xfrm>
          <a:prstGeom prst="line">
            <a:avLst/>
          </a:prstGeom>
          <a:noFill/>
          <a:ln w="15875">
            <a:solidFill>
              <a:srgbClr val="001760"/>
            </a:solidFill>
            <a:round/>
            <a:headEnd/>
            <a:tailEnd type="triangle" w="med" len="med"/>
          </a:ln>
        </p:spPr>
        <p:txBody>
          <a:bodyPr wrap="none" anchor="ctr"/>
          <a:lstStyle/>
          <a:p>
            <a:pPr>
              <a:defRPr/>
            </a:pPr>
            <a:endParaRPr lang="en-GB" sz="2400" dirty="0">
              <a:latin typeface="Raleway SemiBold" panose="020B0703030101060003" pitchFamily="34" charset="0"/>
            </a:endParaRPr>
          </a:p>
        </p:txBody>
      </p:sp>
      <p:sp>
        <p:nvSpPr>
          <p:cNvPr id="51209" name="Line 9">
            <a:extLst>
              <a:ext uri="{FF2B5EF4-FFF2-40B4-BE49-F238E27FC236}">
                <a16:creationId xmlns:a16="http://schemas.microsoft.com/office/drawing/2014/main" id="{0CD5081E-DFC3-40F2-9B90-802D8C4A01F7}"/>
              </a:ext>
            </a:extLst>
          </p:cNvPr>
          <p:cNvSpPr>
            <a:spLocks noChangeShapeType="1"/>
          </p:cNvSpPr>
          <p:nvPr/>
        </p:nvSpPr>
        <p:spPr bwMode="auto">
          <a:xfrm flipH="1">
            <a:off x="4343179" y="2019300"/>
            <a:ext cx="1371600" cy="2743200"/>
          </a:xfrm>
          <a:prstGeom prst="line">
            <a:avLst/>
          </a:prstGeom>
          <a:noFill/>
          <a:ln w="15875">
            <a:solidFill>
              <a:srgbClr val="001760"/>
            </a:solidFill>
            <a:round/>
            <a:headEnd/>
            <a:tailEnd type="triangle" w="med" len="med"/>
          </a:ln>
        </p:spPr>
        <p:txBody>
          <a:bodyPr wrap="none" anchor="ctr"/>
          <a:lstStyle/>
          <a:p>
            <a:pPr>
              <a:defRPr/>
            </a:pPr>
            <a:endParaRPr lang="en-GB" sz="2400" dirty="0">
              <a:latin typeface="Raleway SemiBold" panose="020B0703030101060003" pitchFamily="34" charset="0"/>
            </a:endParaRPr>
          </a:p>
        </p:txBody>
      </p:sp>
      <p:sp>
        <p:nvSpPr>
          <p:cNvPr id="51210" name="Line 10">
            <a:extLst>
              <a:ext uri="{FF2B5EF4-FFF2-40B4-BE49-F238E27FC236}">
                <a16:creationId xmlns:a16="http://schemas.microsoft.com/office/drawing/2014/main" id="{65B1CD1E-64E3-4622-AC35-851609011465}"/>
              </a:ext>
            </a:extLst>
          </p:cNvPr>
          <p:cNvSpPr>
            <a:spLocks noChangeShapeType="1"/>
          </p:cNvSpPr>
          <p:nvPr/>
        </p:nvSpPr>
        <p:spPr bwMode="auto">
          <a:xfrm>
            <a:off x="6248400" y="2057400"/>
            <a:ext cx="1371600" cy="2705100"/>
          </a:xfrm>
          <a:prstGeom prst="line">
            <a:avLst/>
          </a:prstGeom>
          <a:noFill/>
          <a:ln w="15875">
            <a:solidFill>
              <a:srgbClr val="001760"/>
            </a:solidFill>
            <a:round/>
            <a:headEnd/>
            <a:tailEnd type="triangle" w="med" len="med"/>
          </a:ln>
        </p:spPr>
        <p:txBody>
          <a:bodyPr wrap="none" anchor="ctr"/>
          <a:lstStyle/>
          <a:p>
            <a:pPr>
              <a:defRPr/>
            </a:pPr>
            <a:endParaRPr lang="en-GB" sz="2400" dirty="0">
              <a:latin typeface="Raleway SemiBold" panose="020B0703030101060003" pitchFamily="34" charset="0"/>
            </a:endParaRPr>
          </a:p>
        </p:txBody>
      </p:sp>
      <p:sp>
        <p:nvSpPr>
          <p:cNvPr id="51211" name="Line 11">
            <a:extLst>
              <a:ext uri="{FF2B5EF4-FFF2-40B4-BE49-F238E27FC236}">
                <a16:creationId xmlns:a16="http://schemas.microsoft.com/office/drawing/2014/main" id="{84AA6B6B-6C72-423D-AFA1-A83618A25176}"/>
              </a:ext>
            </a:extLst>
          </p:cNvPr>
          <p:cNvSpPr>
            <a:spLocks noChangeShapeType="1"/>
          </p:cNvSpPr>
          <p:nvPr/>
        </p:nvSpPr>
        <p:spPr bwMode="auto">
          <a:xfrm flipH="1" flipV="1">
            <a:off x="6324600" y="1981200"/>
            <a:ext cx="1371600" cy="2667000"/>
          </a:xfrm>
          <a:prstGeom prst="line">
            <a:avLst/>
          </a:prstGeom>
          <a:noFill/>
          <a:ln w="15875">
            <a:solidFill>
              <a:srgbClr val="001760"/>
            </a:solidFill>
            <a:round/>
            <a:headEnd/>
            <a:tailEnd type="triangle" w="med" len="med"/>
          </a:ln>
        </p:spPr>
        <p:txBody>
          <a:bodyPr wrap="none" anchor="ctr"/>
          <a:lstStyle/>
          <a:p>
            <a:pPr>
              <a:defRPr/>
            </a:pPr>
            <a:endParaRPr lang="en-GB" sz="2400" dirty="0">
              <a:latin typeface="Raleway SemiBold" panose="020B0703030101060003" pitchFamily="34" charset="0"/>
            </a:endParaRPr>
          </a:p>
        </p:txBody>
      </p:sp>
      <p:sp>
        <p:nvSpPr>
          <p:cNvPr id="51212" name="Line 12">
            <a:extLst>
              <a:ext uri="{FF2B5EF4-FFF2-40B4-BE49-F238E27FC236}">
                <a16:creationId xmlns:a16="http://schemas.microsoft.com/office/drawing/2014/main" id="{4F92FFFB-3326-4061-A8C8-167500F9365B}"/>
              </a:ext>
            </a:extLst>
          </p:cNvPr>
          <p:cNvSpPr>
            <a:spLocks noChangeShapeType="1"/>
          </p:cNvSpPr>
          <p:nvPr/>
        </p:nvSpPr>
        <p:spPr bwMode="auto">
          <a:xfrm flipH="1">
            <a:off x="4648200" y="4953000"/>
            <a:ext cx="2895600" cy="0"/>
          </a:xfrm>
          <a:prstGeom prst="line">
            <a:avLst/>
          </a:prstGeom>
          <a:noFill/>
          <a:ln w="15875">
            <a:solidFill>
              <a:srgbClr val="001760"/>
            </a:solidFill>
            <a:round/>
            <a:headEnd/>
            <a:tailEnd type="triangle" w="med" len="med"/>
          </a:ln>
        </p:spPr>
        <p:txBody>
          <a:bodyPr wrap="none" anchor="ctr"/>
          <a:lstStyle/>
          <a:p>
            <a:pPr>
              <a:defRPr/>
            </a:pPr>
            <a:endParaRPr lang="en-GB" sz="2400" dirty="0">
              <a:latin typeface="Raleway SemiBold" panose="020B0703030101060003" pitchFamily="34" charset="0"/>
            </a:endParaRPr>
          </a:p>
        </p:txBody>
      </p:sp>
      <p:sp>
        <p:nvSpPr>
          <p:cNvPr id="51213" name="Line 13">
            <a:extLst>
              <a:ext uri="{FF2B5EF4-FFF2-40B4-BE49-F238E27FC236}">
                <a16:creationId xmlns:a16="http://schemas.microsoft.com/office/drawing/2014/main" id="{F7643823-B59C-45ED-B094-0F023DC0ECBC}"/>
              </a:ext>
            </a:extLst>
          </p:cNvPr>
          <p:cNvSpPr>
            <a:spLocks noChangeShapeType="1"/>
          </p:cNvSpPr>
          <p:nvPr/>
        </p:nvSpPr>
        <p:spPr bwMode="auto">
          <a:xfrm>
            <a:off x="4724400" y="5049417"/>
            <a:ext cx="2819400" cy="0"/>
          </a:xfrm>
          <a:prstGeom prst="line">
            <a:avLst/>
          </a:prstGeom>
          <a:noFill/>
          <a:ln w="15875">
            <a:solidFill>
              <a:srgbClr val="001760"/>
            </a:solidFill>
            <a:round/>
            <a:headEnd/>
            <a:tailEnd type="triangle" w="med" len="med"/>
          </a:ln>
        </p:spPr>
        <p:txBody>
          <a:bodyPr wrap="none" anchor="ctr"/>
          <a:lstStyle/>
          <a:p>
            <a:pPr>
              <a:defRPr/>
            </a:pPr>
            <a:endParaRPr lang="en-GB" sz="2400" dirty="0">
              <a:latin typeface="Raleway SemiBold" panose="020B0703030101060003"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luxograma: Conector 1">
            <a:extLst>
              <a:ext uri="{FF2B5EF4-FFF2-40B4-BE49-F238E27FC236}">
                <a16:creationId xmlns:a16="http://schemas.microsoft.com/office/drawing/2014/main" id="{F8368CB8-E20E-4CF0-8E02-68BB5FAFE0E0}"/>
              </a:ext>
            </a:extLst>
          </p:cNvPr>
          <p:cNvSpPr/>
          <p:nvPr/>
        </p:nvSpPr>
        <p:spPr>
          <a:xfrm>
            <a:off x="2472991" y="1932962"/>
            <a:ext cx="1548000" cy="1548000"/>
          </a:xfrm>
          <a:prstGeom prst="flowChartConnector">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CDE9714-7086-4F47-B994-4193C8CFD248}"/>
              </a:ext>
            </a:extLst>
          </p:cNvPr>
          <p:cNvSpPr/>
          <p:nvPr/>
        </p:nvSpPr>
        <p:spPr>
          <a:xfrm flipV="1">
            <a:off x="218063" y="693205"/>
            <a:ext cx="5208467" cy="562773"/>
          </a:xfrm>
          <a:prstGeom prst="rect">
            <a:avLst/>
          </a:prstGeom>
          <a:solidFill>
            <a:srgbClr val="000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Marcador de Posição de Conteúdo 4">
            <a:extLst>
              <a:ext uri="{FF2B5EF4-FFF2-40B4-BE49-F238E27FC236}">
                <a16:creationId xmlns:a16="http://schemas.microsoft.com/office/drawing/2014/main" id="{C6177C36-4AA3-4F4C-8A16-85A8DFF80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a:prstGeom prst="rect">
            <a:avLst/>
          </a:prstGeom>
        </p:spPr>
      </p:pic>
      <p:sp>
        <p:nvSpPr>
          <p:cNvPr id="11" name="Retângulo 10">
            <a:extLst>
              <a:ext uri="{FF2B5EF4-FFF2-40B4-BE49-F238E27FC236}">
                <a16:creationId xmlns:a16="http://schemas.microsoft.com/office/drawing/2014/main" id="{B36EB1E9-538B-4D26-92CC-9DB1E5A840FA}"/>
              </a:ext>
            </a:extLst>
          </p:cNvPr>
          <p:cNvSpPr/>
          <p:nvPr/>
        </p:nvSpPr>
        <p:spPr>
          <a:xfrm>
            <a:off x="848643" y="6581253"/>
            <a:ext cx="11343358"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Raleway Medium" panose="020B0603030101060003" pitchFamily="34" charset="0"/>
            </a:endParaRPr>
          </a:p>
        </p:txBody>
      </p:sp>
      <p:sp>
        <p:nvSpPr>
          <p:cNvPr id="12" name="Retângulo 11">
            <a:extLst>
              <a:ext uri="{FF2B5EF4-FFF2-40B4-BE49-F238E27FC236}">
                <a16:creationId xmlns:a16="http://schemas.microsoft.com/office/drawing/2014/main" id="{0E54E8EC-DD10-44A9-A2F1-7EB37B58277A}"/>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12">
            <a:extLst>
              <a:ext uri="{FF2B5EF4-FFF2-40B4-BE49-F238E27FC236}">
                <a16:creationId xmlns:a16="http://schemas.microsoft.com/office/drawing/2014/main" id="{98DD9143-5249-4182-8D56-C3D44AE7F3D0}"/>
              </a:ext>
            </a:extLst>
          </p:cNvPr>
          <p:cNvSpPr/>
          <p:nvPr/>
        </p:nvSpPr>
        <p:spPr>
          <a:xfrm flipV="1">
            <a:off x="1" y="236185"/>
            <a:ext cx="5269831" cy="8472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4" name="Título 1">
            <a:extLst>
              <a:ext uri="{FF2B5EF4-FFF2-40B4-BE49-F238E27FC236}">
                <a16:creationId xmlns:a16="http://schemas.microsoft.com/office/drawing/2014/main" id="{9FC77B75-415B-4FE3-BE1A-6FF106D8A81B}"/>
              </a:ext>
            </a:extLst>
          </p:cNvPr>
          <p:cNvSpPr txBox="1">
            <a:spLocks/>
          </p:cNvSpPr>
          <p:nvPr/>
        </p:nvSpPr>
        <p:spPr>
          <a:xfrm>
            <a:off x="0" y="516776"/>
            <a:ext cx="5511800" cy="4021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dirty="0">
                <a:solidFill>
                  <a:schemeClr val="bg1"/>
                </a:solidFill>
                <a:latin typeface="Raleway ExtraBold" panose="020B0903030101060003" pitchFamily="34" charset="0"/>
              </a:rPr>
              <a:t>ESTRUTURA E CALENDÁRIO</a:t>
            </a:r>
            <a:endParaRPr lang="pt-BR" sz="2400" dirty="0">
              <a:solidFill>
                <a:schemeClr val="bg1"/>
              </a:solidFill>
              <a:latin typeface="Raleway ExtraBold" panose="020B0903030101060003" pitchFamily="34" charset="0"/>
            </a:endParaRPr>
          </a:p>
        </p:txBody>
      </p:sp>
      <p:sp>
        <p:nvSpPr>
          <p:cNvPr id="2" name="Fluxograma: Conector 1">
            <a:extLst>
              <a:ext uri="{FF2B5EF4-FFF2-40B4-BE49-F238E27FC236}">
                <a16:creationId xmlns:a16="http://schemas.microsoft.com/office/drawing/2014/main" id="{B3876D97-FB6D-4FF0-9D5C-4E947AFB0DB3}"/>
              </a:ext>
            </a:extLst>
          </p:cNvPr>
          <p:cNvSpPr/>
          <p:nvPr/>
        </p:nvSpPr>
        <p:spPr>
          <a:xfrm>
            <a:off x="767420" y="1882589"/>
            <a:ext cx="1548000" cy="1548000"/>
          </a:xfrm>
          <a:prstGeom prst="flowChartConnector">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72A718E6-2EA7-4F43-B707-B4C6B6C1A624}"/>
              </a:ext>
            </a:extLst>
          </p:cNvPr>
          <p:cNvSpPr txBox="1"/>
          <p:nvPr/>
        </p:nvSpPr>
        <p:spPr>
          <a:xfrm>
            <a:off x="701359" y="2482589"/>
            <a:ext cx="1667595" cy="369332"/>
          </a:xfrm>
          <a:prstGeom prst="rect">
            <a:avLst/>
          </a:prstGeom>
          <a:noFill/>
        </p:spPr>
        <p:txBody>
          <a:bodyPr wrap="square" rtlCol="0">
            <a:spAutoFit/>
          </a:bodyPr>
          <a:lstStyle/>
          <a:p>
            <a:pPr algn="ctr"/>
            <a:r>
              <a:rPr lang="pt-BR" b="1" dirty="0">
                <a:solidFill>
                  <a:schemeClr val="bg1"/>
                </a:solidFill>
                <a:latin typeface="Raleway ExtraBold" panose="020B0903030101060003"/>
              </a:rPr>
              <a:t>INSCRIÇÕES</a:t>
            </a:r>
          </a:p>
        </p:txBody>
      </p:sp>
      <p:sp>
        <p:nvSpPr>
          <p:cNvPr id="5" name="CaixaDeTexto 4">
            <a:extLst>
              <a:ext uri="{FF2B5EF4-FFF2-40B4-BE49-F238E27FC236}">
                <a16:creationId xmlns:a16="http://schemas.microsoft.com/office/drawing/2014/main" id="{4223C6DD-0A97-4EA2-A088-B375A6891A4D}"/>
              </a:ext>
            </a:extLst>
          </p:cNvPr>
          <p:cNvSpPr txBox="1"/>
          <p:nvPr/>
        </p:nvSpPr>
        <p:spPr>
          <a:xfrm>
            <a:off x="4285795" y="4600291"/>
            <a:ext cx="1670169" cy="923330"/>
          </a:xfrm>
          <a:prstGeom prst="rect">
            <a:avLst/>
          </a:prstGeom>
          <a:noFill/>
        </p:spPr>
        <p:txBody>
          <a:bodyPr wrap="square" rtlCol="0">
            <a:spAutoFit/>
          </a:bodyPr>
          <a:lstStyle/>
          <a:p>
            <a:r>
              <a:rPr lang="pt-BR" dirty="0">
                <a:solidFill>
                  <a:schemeClr val="bg1"/>
                </a:solidFill>
              </a:rPr>
              <a:t>TREINAMENTO PRESENCIAL EM SÃO PAULO</a:t>
            </a:r>
          </a:p>
        </p:txBody>
      </p:sp>
      <p:sp>
        <p:nvSpPr>
          <p:cNvPr id="24" name="Fluxograma: Conector 23">
            <a:extLst>
              <a:ext uri="{FF2B5EF4-FFF2-40B4-BE49-F238E27FC236}">
                <a16:creationId xmlns:a16="http://schemas.microsoft.com/office/drawing/2014/main" id="{8163D320-4F05-4720-9332-F4AE991E6EFD}"/>
              </a:ext>
            </a:extLst>
          </p:cNvPr>
          <p:cNvSpPr/>
          <p:nvPr/>
        </p:nvSpPr>
        <p:spPr>
          <a:xfrm>
            <a:off x="4621165" y="4067291"/>
            <a:ext cx="1620000" cy="1620000"/>
          </a:xfrm>
          <a:prstGeom prst="flowChartConnector">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Fluxograma: Conector 24">
            <a:extLst>
              <a:ext uri="{FF2B5EF4-FFF2-40B4-BE49-F238E27FC236}">
                <a16:creationId xmlns:a16="http://schemas.microsoft.com/office/drawing/2014/main" id="{CCF5EAFB-467A-4F05-91DF-AE6874D6549D}"/>
              </a:ext>
            </a:extLst>
          </p:cNvPr>
          <p:cNvSpPr/>
          <p:nvPr/>
        </p:nvSpPr>
        <p:spPr>
          <a:xfrm>
            <a:off x="7248781" y="4067291"/>
            <a:ext cx="1620000" cy="1620000"/>
          </a:xfrm>
          <a:prstGeom prst="flowChartConnector">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CaixaDeTexto 6">
            <a:extLst>
              <a:ext uri="{FF2B5EF4-FFF2-40B4-BE49-F238E27FC236}">
                <a16:creationId xmlns:a16="http://schemas.microsoft.com/office/drawing/2014/main" id="{A3F0B1AF-F604-45EE-AD66-E5B0D944655D}"/>
              </a:ext>
            </a:extLst>
          </p:cNvPr>
          <p:cNvSpPr txBox="1"/>
          <p:nvPr/>
        </p:nvSpPr>
        <p:spPr>
          <a:xfrm>
            <a:off x="2391299" y="2425198"/>
            <a:ext cx="1731389" cy="784830"/>
          </a:xfrm>
          <a:prstGeom prst="rect">
            <a:avLst/>
          </a:prstGeom>
          <a:noFill/>
        </p:spPr>
        <p:txBody>
          <a:bodyPr wrap="square" rtlCol="0">
            <a:spAutoFit/>
          </a:bodyPr>
          <a:lstStyle/>
          <a:p>
            <a:pPr algn="ctr"/>
            <a:r>
              <a:rPr lang="pt-BR" sz="1500" b="1" dirty="0">
                <a:solidFill>
                  <a:schemeClr val="bg1"/>
                </a:solidFill>
                <a:latin typeface="Raleway ExtraBold" panose="020B0903030101060003"/>
              </a:rPr>
              <a:t>TREINAMENTO DE MENTORIA</a:t>
            </a:r>
          </a:p>
          <a:p>
            <a:pPr algn="ctr"/>
            <a:endParaRPr lang="pt-BR" sz="1500" b="1" dirty="0">
              <a:solidFill>
                <a:schemeClr val="bg1"/>
              </a:solidFill>
              <a:latin typeface="Raleway ExtraBold" panose="020B0903030101060003"/>
            </a:endParaRPr>
          </a:p>
        </p:txBody>
      </p:sp>
      <p:sp>
        <p:nvSpPr>
          <p:cNvPr id="30" name="CaixaDeTexto 29">
            <a:extLst>
              <a:ext uri="{FF2B5EF4-FFF2-40B4-BE49-F238E27FC236}">
                <a16:creationId xmlns:a16="http://schemas.microsoft.com/office/drawing/2014/main" id="{8B0CFD62-AE14-420F-AC6C-FFE9F82AEE78}"/>
              </a:ext>
            </a:extLst>
          </p:cNvPr>
          <p:cNvSpPr txBox="1"/>
          <p:nvPr/>
        </p:nvSpPr>
        <p:spPr>
          <a:xfrm>
            <a:off x="4662741" y="4493384"/>
            <a:ext cx="1497561" cy="646331"/>
          </a:xfrm>
          <a:prstGeom prst="rect">
            <a:avLst/>
          </a:prstGeom>
          <a:noFill/>
        </p:spPr>
        <p:txBody>
          <a:bodyPr wrap="square" rtlCol="0">
            <a:spAutoFit/>
          </a:bodyPr>
          <a:lstStyle/>
          <a:p>
            <a:pPr algn="ctr"/>
            <a:r>
              <a:rPr lang="pt-BR" b="1" dirty="0">
                <a:solidFill>
                  <a:schemeClr val="bg1"/>
                </a:solidFill>
                <a:latin typeface="Raleway ExtraBold" panose="020B0903030101060003"/>
              </a:rPr>
              <a:t>INÍCIO DA MENTORIA</a:t>
            </a:r>
          </a:p>
        </p:txBody>
      </p:sp>
      <p:sp>
        <p:nvSpPr>
          <p:cNvPr id="31" name="CaixaDeTexto 30">
            <a:extLst>
              <a:ext uri="{FF2B5EF4-FFF2-40B4-BE49-F238E27FC236}">
                <a16:creationId xmlns:a16="http://schemas.microsoft.com/office/drawing/2014/main" id="{9A50BF5F-343E-4D96-B671-72F5DF030665}"/>
              </a:ext>
            </a:extLst>
          </p:cNvPr>
          <p:cNvSpPr txBox="1"/>
          <p:nvPr/>
        </p:nvSpPr>
        <p:spPr>
          <a:xfrm>
            <a:off x="7310000" y="4501988"/>
            <a:ext cx="1497561" cy="646331"/>
          </a:xfrm>
          <a:prstGeom prst="rect">
            <a:avLst/>
          </a:prstGeom>
          <a:noFill/>
        </p:spPr>
        <p:txBody>
          <a:bodyPr wrap="square" rtlCol="0">
            <a:spAutoFit/>
          </a:bodyPr>
          <a:lstStyle/>
          <a:p>
            <a:pPr algn="ctr"/>
            <a:r>
              <a:rPr lang="pt-BR" b="1" dirty="0">
                <a:solidFill>
                  <a:schemeClr val="bg1"/>
                </a:solidFill>
                <a:latin typeface="Raleway ExtraBold" panose="020B0903030101060003"/>
              </a:rPr>
              <a:t>FIM DA MENTORIA</a:t>
            </a:r>
          </a:p>
        </p:txBody>
      </p:sp>
      <p:sp>
        <p:nvSpPr>
          <p:cNvPr id="41" name="CaixaDeTexto 40">
            <a:extLst>
              <a:ext uri="{FF2B5EF4-FFF2-40B4-BE49-F238E27FC236}">
                <a16:creationId xmlns:a16="http://schemas.microsoft.com/office/drawing/2014/main" id="{5F600B91-B119-4193-B96C-D6066D35785D}"/>
              </a:ext>
            </a:extLst>
          </p:cNvPr>
          <p:cNvSpPr txBox="1"/>
          <p:nvPr/>
        </p:nvSpPr>
        <p:spPr>
          <a:xfrm>
            <a:off x="4683826" y="5875925"/>
            <a:ext cx="3597003" cy="523220"/>
          </a:xfrm>
          <a:prstGeom prst="rect">
            <a:avLst/>
          </a:prstGeom>
          <a:noFill/>
        </p:spPr>
        <p:txBody>
          <a:bodyPr wrap="square" rtlCol="0">
            <a:spAutoFit/>
          </a:bodyPr>
          <a:lstStyle/>
          <a:p>
            <a:pPr algn="ctr"/>
            <a:r>
              <a:rPr lang="pt-BR" sz="1400" dirty="0">
                <a:latin typeface="Raleway ExtraBold" panose="020B0903030101060003"/>
              </a:rPr>
              <a:t>ACOMPANHAMENTO REALIZADO PELA </a:t>
            </a:r>
          </a:p>
          <a:p>
            <a:pPr algn="ctr"/>
            <a:r>
              <a:rPr lang="pt-BR" sz="1400" dirty="0">
                <a:latin typeface="Raleway ExtraBold" panose="020B0903030101060003"/>
              </a:rPr>
              <a:t>EQUIPE DE MENTORIA DA AE</a:t>
            </a:r>
          </a:p>
        </p:txBody>
      </p:sp>
      <p:sp>
        <p:nvSpPr>
          <p:cNvPr id="48" name="Fluxograma: Conector 21">
            <a:extLst>
              <a:ext uri="{FF2B5EF4-FFF2-40B4-BE49-F238E27FC236}">
                <a16:creationId xmlns:a16="http://schemas.microsoft.com/office/drawing/2014/main" id="{97C4615B-5AE3-4B6A-B8F3-EA9C0DECB15B}"/>
              </a:ext>
            </a:extLst>
          </p:cNvPr>
          <p:cNvSpPr/>
          <p:nvPr/>
        </p:nvSpPr>
        <p:spPr>
          <a:xfrm>
            <a:off x="4072897" y="2021729"/>
            <a:ext cx="1440000" cy="1440000"/>
          </a:xfrm>
          <a:prstGeom prst="flowChartConnector">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aixaDeTexto 48">
            <a:extLst>
              <a:ext uri="{FF2B5EF4-FFF2-40B4-BE49-F238E27FC236}">
                <a16:creationId xmlns:a16="http://schemas.microsoft.com/office/drawing/2014/main" id="{CD98064C-91EF-4F5C-AB77-A6386CCE9453}"/>
              </a:ext>
            </a:extLst>
          </p:cNvPr>
          <p:cNvSpPr txBox="1"/>
          <p:nvPr/>
        </p:nvSpPr>
        <p:spPr>
          <a:xfrm>
            <a:off x="4018902" y="2537553"/>
            <a:ext cx="1527766" cy="369332"/>
          </a:xfrm>
          <a:prstGeom prst="rect">
            <a:avLst/>
          </a:prstGeom>
          <a:noFill/>
        </p:spPr>
        <p:txBody>
          <a:bodyPr wrap="square" rtlCol="0">
            <a:spAutoFit/>
          </a:bodyPr>
          <a:lstStyle/>
          <a:p>
            <a:pPr algn="ctr"/>
            <a:r>
              <a:rPr lang="pt-BR" b="1" dirty="0">
                <a:solidFill>
                  <a:schemeClr val="bg1"/>
                </a:solidFill>
                <a:latin typeface="Raleway ExtraBold" panose="020B0903030101060003"/>
              </a:rPr>
              <a:t>MATCHING</a:t>
            </a:r>
          </a:p>
        </p:txBody>
      </p:sp>
      <p:sp>
        <p:nvSpPr>
          <p:cNvPr id="50" name="CaixaDeTexto 49">
            <a:extLst>
              <a:ext uri="{FF2B5EF4-FFF2-40B4-BE49-F238E27FC236}">
                <a16:creationId xmlns:a16="http://schemas.microsoft.com/office/drawing/2014/main" id="{60434C10-56C6-4532-A6CC-E718237ECD43}"/>
              </a:ext>
            </a:extLst>
          </p:cNvPr>
          <p:cNvSpPr txBox="1"/>
          <p:nvPr/>
        </p:nvSpPr>
        <p:spPr>
          <a:xfrm>
            <a:off x="4998480" y="3230961"/>
            <a:ext cx="3597003" cy="738664"/>
          </a:xfrm>
          <a:prstGeom prst="rect">
            <a:avLst/>
          </a:prstGeom>
          <a:noFill/>
        </p:spPr>
        <p:txBody>
          <a:bodyPr wrap="square" rtlCol="0">
            <a:spAutoFit/>
          </a:bodyPr>
          <a:lstStyle/>
          <a:p>
            <a:pPr algn="ctr"/>
            <a:r>
              <a:rPr lang="pt-BR" sz="1400" dirty="0">
                <a:latin typeface="Raleway ExtraBold" panose="020B0903030101060003"/>
              </a:rPr>
              <a:t>SEIS MESES DE MENTORIA: </a:t>
            </a:r>
          </a:p>
          <a:p>
            <a:pPr algn="ctr"/>
            <a:r>
              <a:rPr lang="pt-BR" sz="1400" dirty="0">
                <a:latin typeface="Raleway ExtraBold" panose="020B0903030101060003"/>
              </a:rPr>
              <a:t>MÍNIMO DE 1 ENCONTRO MENSAL</a:t>
            </a:r>
          </a:p>
          <a:p>
            <a:pPr algn="ctr"/>
            <a:endParaRPr lang="pt-BR" sz="1400" dirty="0">
              <a:latin typeface="Raleway ExtraBold" panose="020B0903030101060003"/>
            </a:endParaRPr>
          </a:p>
        </p:txBody>
      </p:sp>
      <p:sp>
        <p:nvSpPr>
          <p:cNvPr id="4" name="Seta: Para a Direita 3">
            <a:extLst>
              <a:ext uri="{FF2B5EF4-FFF2-40B4-BE49-F238E27FC236}">
                <a16:creationId xmlns:a16="http://schemas.microsoft.com/office/drawing/2014/main" id="{09721351-CFDA-479A-AED4-31BCC534EE16}"/>
              </a:ext>
            </a:extLst>
          </p:cNvPr>
          <p:cNvSpPr/>
          <p:nvPr/>
        </p:nvSpPr>
        <p:spPr>
          <a:xfrm>
            <a:off x="6364561" y="4714517"/>
            <a:ext cx="770260" cy="258839"/>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CaixaDeTexto 27">
            <a:extLst>
              <a:ext uri="{FF2B5EF4-FFF2-40B4-BE49-F238E27FC236}">
                <a16:creationId xmlns:a16="http://schemas.microsoft.com/office/drawing/2014/main" id="{0A1E7313-FF22-4C2D-B68D-1871DF0961C6}"/>
              </a:ext>
            </a:extLst>
          </p:cNvPr>
          <p:cNvSpPr txBox="1"/>
          <p:nvPr/>
        </p:nvSpPr>
        <p:spPr>
          <a:xfrm>
            <a:off x="5259251" y="3758067"/>
            <a:ext cx="3064233" cy="338554"/>
          </a:xfrm>
          <a:prstGeom prst="rect">
            <a:avLst/>
          </a:prstGeom>
          <a:noFill/>
        </p:spPr>
        <p:txBody>
          <a:bodyPr wrap="square" rtlCol="0">
            <a:spAutoFit/>
          </a:bodyPr>
          <a:lstStyle/>
          <a:p>
            <a:pPr algn="ctr"/>
            <a:r>
              <a:rPr lang="pt-BR" sz="1600" dirty="0">
                <a:solidFill>
                  <a:srgbClr val="FFC000"/>
                </a:solidFill>
                <a:latin typeface="Raleway ExtraBold" panose="020B0903030101060003"/>
              </a:rPr>
              <a:t>SETEMBRO A FEVEREIRO</a:t>
            </a:r>
          </a:p>
        </p:txBody>
      </p:sp>
      <p:sp>
        <p:nvSpPr>
          <p:cNvPr id="29" name="CaixaDeTexto 28">
            <a:extLst>
              <a:ext uri="{FF2B5EF4-FFF2-40B4-BE49-F238E27FC236}">
                <a16:creationId xmlns:a16="http://schemas.microsoft.com/office/drawing/2014/main" id="{E689966F-14DF-4412-8C9E-15B844DB97FD}"/>
              </a:ext>
            </a:extLst>
          </p:cNvPr>
          <p:cNvSpPr txBox="1"/>
          <p:nvPr/>
        </p:nvSpPr>
        <p:spPr>
          <a:xfrm>
            <a:off x="8029579" y="5794935"/>
            <a:ext cx="1440000" cy="646331"/>
          </a:xfrm>
          <a:prstGeom prst="rect">
            <a:avLst/>
          </a:prstGeom>
          <a:noFill/>
        </p:spPr>
        <p:txBody>
          <a:bodyPr wrap="square" rtlCol="0">
            <a:spAutoFit/>
          </a:bodyPr>
          <a:lstStyle/>
          <a:p>
            <a:pPr algn="ctr"/>
            <a:r>
              <a:rPr lang="pt-BR" sz="1200" dirty="0">
                <a:solidFill>
                  <a:srgbClr val="FFC000"/>
                </a:solidFill>
                <a:latin typeface="Raleway ExtraBold" panose="020B0903030101060003"/>
              </a:rPr>
              <a:t>XX</a:t>
            </a:r>
          </a:p>
          <a:p>
            <a:pPr algn="ctr"/>
            <a:r>
              <a:rPr lang="pt-BR" sz="1200" dirty="0">
                <a:solidFill>
                  <a:srgbClr val="FFC000"/>
                </a:solidFill>
                <a:latin typeface="Raleway ExtraBold" panose="020B0903030101060003"/>
              </a:rPr>
              <a:t>XX</a:t>
            </a:r>
          </a:p>
          <a:p>
            <a:pPr algn="ctr"/>
            <a:r>
              <a:rPr lang="pt-BR" sz="1200" dirty="0">
                <a:solidFill>
                  <a:srgbClr val="FFC000"/>
                </a:solidFill>
                <a:latin typeface="Raleway ExtraBold" panose="020B0903030101060003"/>
              </a:rPr>
              <a:t>XX</a:t>
            </a:r>
          </a:p>
        </p:txBody>
      </p:sp>
      <p:sp>
        <p:nvSpPr>
          <p:cNvPr id="32" name="Fluxograma: Conector 21">
            <a:extLst>
              <a:ext uri="{FF2B5EF4-FFF2-40B4-BE49-F238E27FC236}">
                <a16:creationId xmlns:a16="http://schemas.microsoft.com/office/drawing/2014/main" id="{608C89E6-FEF8-46D3-A3A1-4C1B9FE25121}"/>
              </a:ext>
            </a:extLst>
          </p:cNvPr>
          <p:cNvSpPr/>
          <p:nvPr/>
        </p:nvSpPr>
        <p:spPr>
          <a:xfrm>
            <a:off x="8132972" y="2054429"/>
            <a:ext cx="1440000" cy="1440000"/>
          </a:xfrm>
          <a:prstGeom prst="flowChartConnector">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a:extLst>
              <a:ext uri="{FF2B5EF4-FFF2-40B4-BE49-F238E27FC236}">
                <a16:creationId xmlns:a16="http://schemas.microsoft.com/office/drawing/2014/main" id="{59C584AD-7799-4202-9105-640D0588EF9F}"/>
              </a:ext>
            </a:extLst>
          </p:cNvPr>
          <p:cNvSpPr txBox="1"/>
          <p:nvPr/>
        </p:nvSpPr>
        <p:spPr>
          <a:xfrm>
            <a:off x="8063942" y="2547328"/>
            <a:ext cx="1610223" cy="492443"/>
          </a:xfrm>
          <a:prstGeom prst="rect">
            <a:avLst/>
          </a:prstGeom>
          <a:noFill/>
        </p:spPr>
        <p:txBody>
          <a:bodyPr wrap="square" rtlCol="0">
            <a:spAutoFit/>
          </a:bodyPr>
          <a:lstStyle/>
          <a:p>
            <a:pPr algn="ctr"/>
            <a:r>
              <a:rPr lang="pt-BR" sz="1300" b="1" dirty="0">
                <a:solidFill>
                  <a:schemeClr val="bg1"/>
                </a:solidFill>
                <a:latin typeface="Raleway ExtraBold" panose="020B0903030101060003"/>
              </a:rPr>
              <a:t>ENCERRAMENTO</a:t>
            </a:r>
            <a:br>
              <a:rPr lang="pt-BR" sz="1300" b="1" dirty="0">
                <a:solidFill>
                  <a:schemeClr val="bg1"/>
                </a:solidFill>
                <a:latin typeface="Raleway ExtraBold" panose="020B0903030101060003"/>
              </a:rPr>
            </a:br>
            <a:r>
              <a:rPr lang="pt-BR" sz="1300" b="1" dirty="0">
                <a:solidFill>
                  <a:schemeClr val="bg1"/>
                </a:solidFill>
                <a:latin typeface="Raleway ExtraBold" panose="020B0903030101060003"/>
              </a:rPr>
              <a:t> + AVALIAÇÃO</a:t>
            </a:r>
          </a:p>
        </p:txBody>
      </p:sp>
      <p:sp>
        <p:nvSpPr>
          <p:cNvPr id="34" name="Fluxograma: Conector 22">
            <a:extLst>
              <a:ext uri="{FF2B5EF4-FFF2-40B4-BE49-F238E27FC236}">
                <a16:creationId xmlns:a16="http://schemas.microsoft.com/office/drawing/2014/main" id="{C2F205BB-06F3-4029-983A-B67A53D64EBB}"/>
              </a:ext>
            </a:extLst>
          </p:cNvPr>
          <p:cNvSpPr/>
          <p:nvPr/>
        </p:nvSpPr>
        <p:spPr>
          <a:xfrm>
            <a:off x="9674165" y="2059295"/>
            <a:ext cx="1440000" cy="1440000"/>
          </a:xfrm>
          <a:prstGeom prst="flowChartConnector">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CaixaDeTexto 34">
            <a:extLst>
              <a:ext uri="{FF2B5EF4-FFF2-40B4-BE49-F238E27FC236}">
                <a16:creationId xmlns:a16="http://schemas.microsoft.com/office/drawing/2014/main" id="{B690D103-CEF4-4E90-8A2C-DA8FE5372CC5}"/>
              </a:ext>
            </a:extLst>
          </p:cNvPr>
          <p:cNvSpPr txBox="1"/>
          <p:nvPr/>
        </p:nvSpPr>
        <p:spPr>
          <a:xfrm>
            <a:off x="9642002" y="2499184"/>
            <a:ext cx="1522556" cy="738664"/>
          </a:xfrm>
          <a:prstGeom prst="rect">
            <a:avLst/>
          </a:prstGeom>
          <a:noFill/>
        </p:spPr>
        <p:txBody>
          <a:bodyPr wrap="square" rtlCol="0">
            <a:spAutoFit/>
          </a:bodyPr>
          <a:lstStyle/>
          <a:p>
            <a:pPr algn="ctr"/>
            <a:r>
              <a:rPr lang="pt-BR" sz="1400" b="1" dirty="0">
                <a:solidFill>
                  <a:schemeClr val="bg1"/>
                </a:solidFill>
                <a:latin typeface="Raleway ExtraBold" panose="020B0903030101060003"/>
              </a:rPr>
              <a:t>ENTREGA DE CERTIFICADOS </a:t>
            </a:r>
          </a:p>
          <a:p>
            <a:pPr algn="ctr"/>
            <a:endParaRPr lang="pt-BR" sz="1400" b="1" dirty="0">
              <a:solidFill>
                <a:schemeClr val="bg1"/>
              </a:solidFill>
              <a:latin typeface="Raleway ExtraBold" panose="020B0903030101060003"/>
            </a:endParaRPr>
          </a:p>
        </p:txBody>
      </p:sp>
      <p:sp>
        <p:nvSpPr>
          <p:cNvPr id="36" name="CaixaDeTexto 35">
            <a:extLst>
              <a:ext uri="{FF2B5EF4-FFF2-40B4-BE49-F238E27FC236}">
                <a16:creationId xmlns:a16="http://schemas.microsoft.com/office/drawing/2014/main" id="{EDADEE79-EDB3-4E6C-8B2F-2F863455FD0A}"/>
              </a:ext>
            </a:extLst>
          </p:cNvPr>
          <p:cNvSpPr txBox="1"/>
          <p:nvPr/>
        </p:nvSpPr>
        <p:spPr>
          <a:xfrm>
            <a:off x="7972424" y="1635912"/>
            <a:ext cx="1780827" cy="338554"/>
          </a:xfrm>
          <a:prstGeom prst="rect">
            <a:avLst/>
          </a:prstGeom>
          <a:noFill/>
        </p:spPr>
        <p:txBody>
          <a:bodyPr wrap="square" rtlCol="0">
            <a:spAutoFit/>
          </a:bodyPr>
          <a:lstStyle/>
          <a:p>
            <a:pPr algn="ctr"/>
            <a:r>
              <a:rPr lang="pt-BR" sz="1600" b="1" dirty="0">
                <a:solidFill>
                  <a:srgbClr val="FFC000"/>
                </a:solidFill>
                <a:latin typeface="Raleway ExtraBold" panose="020B0903030101060003"/>
              </a:rPr>
              <a:t>XX</a:t>
            </a:r>
          </a:p>
        </p:txBody>
      </p:sp>
      <p:sp>
        <p:nvSpPr>
          <p:cNvPr id="39" name="CaixaDeTexto 38">
            <a:extLst>
              <a:ext uri="{FF2B5EF4-FFF2-40B4-BE49-F238E27FC236}">
                <a16:creationId xmlns:a16="http://schemas.microsoft.com/office/drawing/2014/main" id="{8DAA22E1-E7D1-44CA-9290-10EBEA96A20A}"/>
              </a:ext>
            </a:extLst>
          </p:cNvPr>
          <p:cNvSpPr txBox="1"/>
          <p:nvPr/>
        </p:nvSpPr>
        <p:spPr>
          <a:xfrm>
            <a:off x="9572972" y="1631148"/>
            <a:ext cx="1780827" cy="338554"/>
          </a:xfrm>
          <a:prstGeom prst="rect">
            <a:avLst/>
          </a:prstGeom>
          <a:noFill/>
        </p:spPr>
        <p:txBody>
          <a:bodyPr wrap="square" rtlCol="0">
            <a:spAutoFit/>
          </a:bodyPr>
          <a:lstStyle/>
          <a:p>
            <a:pPr algn="ctr"/>
            <a:r>
              <a:rPr lang="pt-BR" sz="1600" b="1" dirty="0">
                <a:solidFill>
                  <a:srgbClr val="FFC000"/>
                </a:solidFill>
                <a:latin typeface="Raleway ExtraBold" panose="020B0903030101060003"/>
              </a:rPr>
              <a:t>XX</a:t>
            </a:r>
          </a:p>
        </p:txBody>
      </p:sp>
      <p:cxnSp>
        <p:nvCxnSpPr>
          <p:cNvPr id="18" name="Conexão reta 17">
            <a:extLst>
              <a:ext uri="{FF2B5EF4-FFF2-40B4-BE49-F238E27FC236}">
                <a16:creationId xmlns:a16="http://schemas.microsoft.com/office/drawing/2014/main" id="{A401B35C-315D-4016-9C76-89930542A848}"/>
              </a:ext>
            </a:extLst>
          </p:cNvPr>
          <p:cNvCxnSpPr/>
          <p:nvPr/>
        </p:nvCxnSpPr>
        <p:spPr>
          <a:xfrm>
            <a:off x="8310117" y="5875925"/>
            <a:ext cx="0" cy="523220"/>
          </a:xfrm>
          <a:prstGeom prst="line">
            <a:avLst/>
          </a:prstGeom>
          <a:ln>
            <a:solidFill>
              <a:srgbClr val="001760"/>
            </a:solidFill>
          </a:ln>
        </p:spPr>
        <p:style>
          <a:lnRef idx="1">
            <a:schemeClr val="accent1"/>
          </a:lnRef>
          <a:fillRef idx="0">
            <a:schemeClr val="accent1"/>
          </a:fillRef>
          <a:effectRef idx="0">
            <a:schemeClr val="accent1"/>
          </a:effectRef>
          <a:fontRef idx="minor">
            <a:schemeClr val="tx1"/>
          </a:fontRef>
        </p:style>
      </p:cxnSp>
      <p:sp>
        <p:nvSpPr>
          <p:cNvPr id="37" name="CaixaDeTexto 36">
            <a:extLst>
              <a:ext uri="{FF2B5EF4-FFF2-40B4-BE49-F238E27FC236}">
                <a16:creationId xmlns:a16="http://schemas.microsoft.com/office/drawing/2014/main" id="{0F9505EC-E5E1-49EE-A4B1-F70ADD73D427}"/>
              </a:ext>
            </a:extLst>
          </p:cNvPr>
          <p:cNvSpPr txBox="1"/>
          <p:nvPr/>
        </p:nvSpPr>
        <p:spPr>
          <a:xfrm>
            <a:off x="3890397" y="1552116"/>
            <a:ext cx="1780827" cy="338554"/>
          </a:xfrm>
          <a:prstGeom prst="rect">
            <a:avLst/>
          </a:prstGeom>
          <a:noFill/>
        </p:spPr>
        <p:txBody>
          <a:bodyPr wrap="square" rtlCol="0">
            <a:spAutoFit/>
          </a:bodyPr>
          <a:lstStyle/>
          <a:p>
            <a:pPr algn="ctr"/>
            <a:r>
              <a:rPr lang="pt-BR" sz="1600" b="1" dirty="0">
                <a:solidFill>
                  <a:srgbClr val="FFC000"/>
                </a:solidFill>
                <a:latin typeface="Raleway ExtraBold" panose="020B0903030101060003"/>
              </a:rPr>
              <a:t>XX</a:t>
            </a:r>
          </a:p>
        </p:txBody>
      </p:sp>
      <p:sp>
        <p:nvSpPr>
          <p:cNvPr id="38" name="CaixaDeTexto 37">
            <a:extLst>
              <a:ext uri="{FF2B5EF4-FFF2-40B4-BE49-F238E27FC236}">
                <a16:creationId xmlns:a16="http://schemas.microsoft.com/office/drawing/2014/main" id="{58679DFF-1BED-43CC-92B4-DEC266AF13BC}"/>
              </a:ext>
            </a:extLst>
          </p:cNvPr>
          <p:cNvSpPr txBox="1"/>
          <p:nvPr/>
        </p:nvSpPr>
        <p:spPr>
          <a:xfrm>
            <a:off x="2354082" y="1518306"/>
            <a:ext cx="1780827" cy="338554"/>
          </a:xfrm>
          <a:prstGeom prst="rect">
            <a:avLst/>
          </a:prstGeom>
          <a:noFill/>
        </p:spPr>
        <p:txBody>
          <a:bodyPr wrap="square" rtlCol="0">
            <a:spAutoFit/>
          </a:bodyPr>
          <a:lstStyle/>
          <a:p>
            <a:pPr algn="ctr"/>
            <a:r>
              <a:rPr lang="pt-BR" sz="1600" b="1" dirty="0">
                <a:solidFill>
                  <a:srgbClr val="FFC000"/>
                </a:solidFill>
                <a:latin typeface="Raleway ExtraBold" panose="020B0903030101060003"/>
              </a:rPr>
              <a:t>XX</a:t>
            </a:r>
          </a:p>
        </p:txBody>
      </p:sp>
      <p:sp>
        <p:nvSpPr>
          <p:cNvPr id="42" name="CaixaDeTexto 41">
            <a:extLst>
              <a:ext uri="{FF2B5EF4-FFF2-40B4-BE49-F238E27FC236}">
                <a16:creationId xmlns:a16="http://schemas.microsoft.com/office/drawing/2014/main" id="{21A5F50C-F812-46BB-8976-A2104B8B5F38}"/>
              </a:ext>
            </a:extLst>
          </p:cNvPr>
          <p:cNvSpPr txBox="1"/>
          <p:nvPr/>
        </p:nvSpPr>
        <p:spPr>
          <a:xfrm>
            <a:off x="646462" y="1484566"/>
            <a:ext cx="1780827" cy="338554"/>
          </a:xfrm>
          <a:prstGeom prst="rect">
            <a:avLst/>
          </a:prstGeom>
          <a:noFill/>
        </p:spPr>
        <p:txBody>
          <a:bodyPr wrap="square" rtlCol="0">
            <a:spAutoFit/>
          </a:bodyPr>
          <a:lstStyle/>
          <a:p>
            <a:pPr algn="ctr"/>
            <a:r>
              <a:rPr lang="pt-BR" sz="1600" b="1" dirty="0">
                <a:solidFill>
                  <a:srgbClr val="FFC000"/>
                </a:solidFill>
                <a:latin typeface="Raleway ExtraBold" panose="020B0903030101060003"/>
              </a:rPr>
              <a:t>ATÉ XX</a:t>
            </a:r>
          </a:p>
        </p:txBody>
      </p:sp>
      <p:sp>
        <p:nvSpPr>
          <p:cNvPr id="43" name="CaixaDeTexto 42">
            <a:extLst>
              <a:ext uri="{FF2B5EF4-FFF2-40B4-BE49-F238E27FC236}">
                <a16:creationId xmlns:a16="http://schemas.microsoft.com/office/drawing/2014/main" id="{85619140-B80F-46F7-812D-6A51BC1FC626}"/>
              </a:ext>
            </a:extLst>
          </p:cNvPr>
          <p:cNvSpPr txBox="1"/>
          <p:nvPr/>
        </p:nvSpPr>
        <p:spPr>
          <a:xfrm>
            <a:off x="42503" y="3664945"/>
            <a:ext cx="5159768" cy="646331"/>
          </a:xfrm>
          <a:prstGeom prst="rect">
            <a:avLst/>
          </a:prstGeom>
          <a:noFill/>
        </p:spPr>
        <p:txBody>
          <a:bodyPr wrap="square" rtlCol="0">
            <a:spAutoFit/>
          </a:bodyPr>
          <a:lstStyle/>
          <a:p>
            <a:pPr marL="285750" indent="-285750" algn="ctr">
              <a:buFont typeface="Arial" panose="020B0604020202020204" pitchFamily="34" charset="0"/>
              <a:buChar char="•"/>
            </a:pPr>
            <a:r>
              <a:rPr lang="pt-BR" b="1" dirty="0">
                <a:solidFill>
                  <a:srgbClr val="FFC000"/>
                </a:solidFill>
                <a:latin typeface="Raleway ExtraBold" panose="020B0903030101060003"/>
              </a:rPr>
              <a:t>LINK: </a:t>
            </a:r>
            <a:r>
              <a:rPr lang="pt-BR" b="1" dirty="0">
                <a:solidFill>
                  <a:srgbClr val="FFC000"/>
                </a:solidFill>
                <a:latin typeface="Raleway ExtraBold" panose="020B0903030101060003"/>
                <a:hlinkClick r:id="rId4"/>
              </a:rPr>
              <a:t>http://bit.ly/inscriçãomentoriaae</a:t>
            </a:r>
            <a:endParaRPr lang="pt-BR" b="1" dirty="0">
              <a:solidFill>
                <a:srgbClr val="FFC000"/>
              </a:solidFill>
              <a:latin typeface="Raleway ExtraBold" panose="020B0903030101060003"/>
            </a:endParaRPr>
          </a:p>
          <a:p>
            <a:r>
              <a:rPr lang="pt-BR" b="1" dirty="0">
                <a:solidFill>
                  <a:srgbClr val="FFC000"/>
                </a:solidFill>
                <a:latin typeface="Raleway ExtraBold" panose="020B0903030101060003"/>
              </a:rPr>
              <a:t>SELECIONAR PROJETO: ASSAÍ SERGIPE</a:t>
            </a:r>
          </a:p>
        </p:txBody>
      </p:sp>
    </p:spTree>
    <p:extLst>
      <p:ext uri="{BB962C8B-B14F-4D97-AF65-F5344CB8AC3E}">
        <p14:creationId xmlns:p14="http://schemas.microsoft.com/office/powerpoint/2010/main" val="412021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C400642-EAD1-4AAD-AB41-317E7D3A9554}"/>
              </a:ext>
            </a:extLst>
          </p:cNvPr>
          <p:cNvPicPr>
            <a:picLocks noChangeAspect="1"/>
          </p:cNvPicPr>
          <p:nvPr/>
        </p:nvPicPr>
        <p:blipFill rotWithShape="1">
          <a:blip r:embed="rId3"/>
          <a:srcRect l="1920" t="4819" r="1291" b="17198"/>
          <a:stretch/>
        </p:blipFill>
        <p:spPr>
          <a:xfrm>
            <a:off x="0" y="0"/>
            <a:ext cx="12913894" cy="6858000"/>
          </a:xfrm>
          <a:prstGeom prst="rect">
            <a:avLst/>
          </a:prstGeom>
        </p:spPr>
      </p:pic>
      <p:sp>
        <p:nvSpPr>
          <p:cNvPr id="11" name="Retângulo 10">
            <a:extLst>
              <a:ext uri="{FF2B5EF4-FFF2-40B4-BE49-F238E27FC236}">
                <a16:creationId xmlns:a16="http://schemas.microsoft.com/office/drawing/2014/main" id="{235030D8-5F18-4B6B-95D6-3E7220C73E89}"/>
              </a:ext>
            </a:extLst>
          </p:cNvPr>
          <p:cNvSpPr/>
          <p:nvPr/>
        </p:nvSpPr>
        <p:spPr>
          <a:xfrm>
            <a:off x="0" y="-312821"/>
            <a:ext cx="12913893" cy="7170821"/>
          </a:xfrm>
          <a:prstGeom prst="rect">
            <a:avLst/>
          </a:prstGeom>
          <a:solidFill>
            <a:schemeClr val="bg1">
              <a:alpha val="39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16">
            <a:extLst>
              <a:ext uri="{FF2B5EF4-FFF2-40B4-BE49-F238E27FC236}">
                <a16:creationId xmlns:a16="http://schemas.microsoft.com/office/drawing/2014/main" id="{9583A201-4A88-465C-B5C2-A93674C83E4A}"/>
              </a:ext>
            </a:extLst>
          </p:cNvPr>
          <p:cNvSpPr/>
          <p:nvPr/>
        </p:nvSpPr>
        <p:spPr>
          <a:xfrm>
            <a:off x="2343014" y="2995414"/>
            <a:ext cx="7377194" cy="16118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15">
            <a:extLst>
              <a:ext uri="{FF2B5EF4-FFF2-40B4-BE49-F238E27FC236}">
                <a16:creationId xmlns:a16="http://schemas.microsoft.com/office/drawing/2014/main" id="{4D45E38D-6A04-4695-8218-0DA84F3EAD01}"/>
              </a:ext>
            </a:extLst>
          </p:cNvPr>
          <p:cNvSpPr/>
          <p:nvPr/>
        </p:nvSpPr>
        <p:spPr>
          <a:xfrm>
            <a:off x="2471792" y="2813676"/>
            <a:ext cx="7377194" cy="1611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3">
            <a:extLst>
              <a:ext uri="{FF2B5EF4-FFF2-40B4-BE49-F238E27FC236}">
                <a16:creationId xmlns:a16="http://schemas.microsoft.com/office/drawing/2014/main" id="{9A815908-4718-4EC5-BBC4-7E40658F2299}"/>
              </a:ext>
            </a:extLst>
          </p:cNvPr>
          <p:cNvSpPr txBox="1">
            <a:spLocks/>
          </p:cNvSpPr>
          <p:nvPr/>
        </p:nvSpPr>
        <p:spPr>
          <a:xfrm>
            <a:off x="2719438" y="2889132"/>
            <a:ext cx="7000770" cy="1597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altLang="pt-BR" sz="5400" dirty="0">
                <a:solidFill>
                  <a:srgbClr val="000F3E"/>
                </a:solidFill>
                <a:latin typeface="Raleway ExtraBold" panose="020B0903030101060003" pitchFamily="34" charset="0"/>
              </a:rPr>
              <a:t>DÚVIDAS E PERGUNTAS?</a:t>
            </a:r>
            <a:endParaRPr lang="es-ES_tradnl" altLang="pt-BR" sz="5400" dirty="0">
              <a:solidFill>
                <a:srgbClr val="000F3E"/>
              </a:solidFill>
              <a:latin typeface="Raleway ExtraBold" panose="020B0903030101060003" pitchFamily="34" charset="0"/>
            </a:endParaRPr>
          </a:p>
        </p:txBody>
      </p:sp>
    </p:spTree>
    <p:extLst>
      <p:ext uri="{BB962C8B-B14F-4D97-AF65-F5344CB8AC3E}">
        <p14:creationId xmlns:p14="http://schemas.microsoft.com/office/powerpoint/2010/main" val="667240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tângulo 43">
            <a:extLst>
              <a:ext uri="{FF2B5EF4-FFF2-40B4-BE49-F238E27FC236}">
                <a16:creationId xmlns:a16="http://schemas.microsoft.com/office/drawing/2014/main" id="{E15B5CA5-6D46-4E59-89B7-56F85C765F30}"/>
              </a:ext>
            </a:extLst>
          </p:cNvPr>
          <p:cNvSpPr/>
          <p:nvPr/>
        </p:nvSpPr>
        <p:spPr>
          <a:xfrm>
            <a:off x="0" y="461763"/>
            <a:ext cx="6206904" cy="971753"/>
          </a:xfrm>
          <a:prstGeom prst="rect">
            <a:avLst/>
          </a:prstGeom>
          <a:solidFill>
            <a:srgbClr val="000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Retângulo 44">
            <a:extLst>
              <a:ext uri="{FF2B5EF4-FFF2-40B4-BE49-F238E27FC236}">
                <a16:creationId xmlns:a16="http://schemas.microsoft.com/office/drawing/2014/main" id="{8EB0BF6F-2B45-4258-8E1A-3236634DABD6}"/>
              </a:ext>
            </a:extLst>
          </p:cNvPr>
          <p:cNvSpPr/>
          <p:nvPr/>
        </p:nvSpPr>
        <p:spPr>
          <a:xfrm>
            <a:off x="169833" y="340840"/>
            <a:ext cx="6206904" cy="9205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Rectangle 3">
            <a:extLst>
              <a:ext uri="{FF2B5EF4-FFF2-40B4-BE49-F238E27FC236}">
                <a16:creationId xmlns:a16="http://schemas.microsoft.com/office/drawing/2014/main" id="{78251DF0-B414-42C8-8757-8BB8637398FE}"/>
              </a:ext>
            </a:extLst>
          </p:cNvPr>
          <p:cNvSpPr txBox="1">
            <a:spLocks/>
          </p:cNvSpPr>
          <p:nvPr/>
        </p:nvSpPr>
        <p:spPr>
          <a:xfrm>
            <a:off x="0" y="512929"/>
            <a:ext cx="6545179" cy="1597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altLang="pt-BR" sz="3600" dirty="0">
                <a:solidFill>
                  <a:srgbClr val="000F3E"/>
                </a:solidFill>
                <a:latin typeface="Raleway ExtraBold" panose="020B0903030101060003" pitchFamily="34" charset="0"/>
              </a:rPr>
              <a:t>APRESENTAÇÃO</a:t>
            </a:r>
            <a:endParaRPr lang="es-ES_tradnl" altLang="pt-BR" sz="3600" dirty="0">
              <a:solidFill>
                <a:srgbClr val="000F3E"/>
              </a:solidFill>
              <a:latin typeface="Raleway ExtraBold" panose="020B0903030101060003" pitchFamily="34" charset="0"/>
            </a:endParaRPr>
          </a:p>
        </p:txBody>
      </p:sp>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956931" y="6581253"/>
            <a:ext cx="11235069"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158419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34AF145-B022-4C61-84FC-08BB6FBA59F5}"/>
              </a:ext>
            </a:extLst>
          </p:cNvPr>
          <p:cNvPicPr>
            <a:picLocks noChangeAspect="1"/>
          </p:cNvPicPr>
          <p:nvPr/>
        </p:nvPicPr>
        <p:blipFill rotWithShape="1">
          <a:blip r:embed="rId3"/>
          <a:srcRect l="9534" t="15649" r="10636" b="1340"/>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4AF84788-6BC7-4868-87F6-CCEAA013B7AD}"/>
              </a:ext>
            </a:extLst>
          </p:cNvPr>
          <p:cNvSpPr/>
          <p:nvPr/>
        </p:nvSpPr>
        <p:spPr>
          <a:xfrm flipV="1">
            <a:off x="0" y="516430"/>
            <a:ext cx="4648200" cy="6125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956931" y="6581253"/>
            <a:ext cx="11235069"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3">
            <a:extLst>
              <a:ext uri="{FF2B5EF4-FFF2-40B4-BE49-F238E27FC236}">
                <a16:creationId xmlns:a16="http://schemas.microsoft.com/office/drawing/2014/main" id="{9A815908-4718-4EC5-BBC4-7E40658F2299}"/>
              </a:ext>
            </a:extLst>
          </p:cNvPr>
          <p:cNvSpPr txBox="1">
            <a:spLocks/>
          </p:cNvSpPr>
          <p:nvPr/>
        </p:nvSpPr>
        <p:spPr>
          <a:xfrm>
            <a:off x="139700" y="1608146"/>
            <a:ext cx="12018172" cy="4756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ltLang="pt-BR" dirty="0">
                <a:solidFill>
                  <a:srgbClr val="001760"/>
                </a:solidFill>
                <a:latin typeface="Raleway ExtraBold" panose="020B0903030101060003" pitchFamily="34" charset="0"/>
              </a:rPr>
              <a:t>MANTER UMA ATITUDE ABERTA</a:t>
            </a:r>
          </a:p>
          <a:p>
            <a:r>
              <a:rPr lang="es-ES_tradnl" altLang="pt-BR" dirty="0">
                <a:solidFill>
                  <a:srgbClr val="001760"/>
                </a:solidFill>
                <a:latin typeface="Raleway ExtraBold" panose="020B0903030101060003" pitchFamily="34" charset="0"/>
              </a:rPr>
              <a:t>RECONHECER QUE TODOS TÊM DIFERENTES OPINIÕES, EXPERIÊNCIAS E ESTILOS</a:t>
            </a:r>
          </a:p>
          <a:p>
            <a:r>
              <a:rPr lang="pt-BR" altLang="pt-BR" dirty="0">
                <a:solidFill>
                  <a:srgbClr val="001760"/>
                </a:solidFill>
                <a:latin typeface="Raleway ExtraBold" panose="020B0903030101060003" pitchFamily="34" charset="0"/>
              </a:rPr>
              <a:t>EXPLORAR NOVAS IDÉIAS E CONDUTAS</a:t>
            </a:r>
          </a:p>
          <a:p>
            <a:r>
              <a:rPr lang="pt-BR" altLang="pt-BR" dirty="0">
                <a:solidFill>
                  <a:srgbClr val="001760"/>
                </a:solidFill>
                <a:latin typeface="Raleway ExtraBold" panose="020B0903030101060003" pitchFamily="34" charset="0"/>
              </a:rPr>
              <a:t>RESPEITAR A CONFIDENCIALIDADE</a:t>
            </a:r>
          </a:p>
          <a:p>
            <a:r>
              <a:rPr lang="pt-BR" altLang="pt-BR" dirty="0">
                <a:solidFill>
                  <a:srgbClr val="001760"/>
                </a:solidFill>
                <a:latin typeface="Raleway ExtraBold" panose="020B0903030101060003" pitchFamily="34" charset="0"/>
              </a:rPr>
              <a:t>DIVERTIR-SE!</a:t>
            </a:r>
            <a:endParaRPr lang="es-ES_tradnl" altLang="pt-BR" dirty="0">
              <a:solidFill>
                <a:srgbClr val="003366"/>
              </a:solidFill>
              <a:latin typeface="Raleway ExtraBold" panose="020B0903030101060003" pitchFamily="34" charset="0"/>
            </a:endParaRPr>
          </a:p>
        </p:txBody>
      </p:sp>
      <p:sp>
        <p:nvSpPr>
          <p:cNvPr id="9" name="Retângulo 8">
            <a:extLst>
              <a:ext uri="{FF2B5EF4-FFF2-40B4-BE49-F238E27FC236}">
                <a16:creationId xmlns:a16="http://schemas.microsoft.com/office/drawing/2014/main" id="{3DCBD86E-8BD7-4BAE-BEFC-6F4F437473CA}"/>
              </a:ext>
            </a:extLst>
          </p:cNvPr>
          <p:cNvSpPr/>
          <p:nvPr/>
        </p:nvSpPr>
        <p:spPr>
          <a:xfrm>
            <a:off x="0" y="252664"/>
            <a:ext cx="4775200" cy="763336"/>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3C631014-6376-42AE-BD1C-47C41AA82211}"/>
              </a:ext>
            </a:extLst>
          </p:cNvPr>
          <p:cNvSpPr>
            <a:spLocks noGrp="1"/>
          </p:cNvSpPr>
          <p:nvPr>
            <p:ph type="title"/>
          </p:nvPr>
        </p:nvSpPr>
        <p:spPr>
          <a:xfrm>
            <a:off x="370662" y="138046"/>
            <a:ext cx="4074338" cy="987575"/>
          </a:xfrm>
        </p:spPr>
        <p:txBody>
          <a:bodyPr>
            <a:normAutofit fontScale="90000"/>
          </a:bodyPr>
          <a:lstStyle/>
          <a:p>
            <a:r>
              <a:rPr lang="pt-BR" sz="4000" dirty="0">
                <a:solidFill>
                  <a:schemeClr val="bg1"/>
                </a:solidFill>
                <a:latin typeface="Raleway ExtraBold" panose="020B0903030101060003" pitchFamily="34" charset="0"/>
              </a:rPr>
              <a:t>REGRAS BÁSICAS</a:t>
            </a:r>
          </a:p>
        </p:txBody>
      </p:sp>
    </p:spTree>
    <p:extLst>
      <p:ext uri="{BB962C8B-B14F-4D97-AF65-F5344CB8AC3E}">
        <p14:creationId xmlns:p14="http://schemas.microsoft.com/office/powerpoint/2010/main" val="98054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4AF84788-6BC7-4868-87F6-CCEAA013B7AD}"/>
              </a:ext>
            </a:extLst>
          </p:cNvPr>
          <p:cNvSpPr/>
          <p:nvPr/>
        </p:nvSpPr>
        <p:spPr>
          <a:xfrm flipV="1">
            <a:off x="0" y="541831"/>
            <a:ext cx="3056021" cy="5717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956931" y="6581253"/>
            <a:ext cx="11235069"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3">
            <a:extLst>
              <a:ext uri="{FF2B5EF4-FFF2-40B4-BE49-F238E27FC236}">
                <a16:creationId xmlns:a16="http://schemas.microsoft.com/office/drawing/2014/main" id="{9A815908-4718-4EC5-BBC4-7E40658F2299}"/>
              </a:ext>
            </a:extLst>
          </p:cNvPr>
          <p:cNvSpPr txBox="1">
            <a:spLocks/>
          </p:cNvSpPr>
          <p:nvPr/>
        </p:nvSpPr>
        <p:spPr>
          <a:xfrm>
            <a:off x="370662" y="1608146"/>
            <a:ext cx="11702990" cy="4756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ltLang="pt-BR" sz="2000" dirty="0">
                <a:solidFill>
                  <a:srgbClr val="001760"/>
                </a:solidFill>
                <a:latin typeface="Raleway ExtraBold" panose="020B0903030101060003" pitchFamily="34" charset="0"/>
              </a:rPr>
              <a:t>O QUE É MENTORIA</a:t>
            </a:r>
            <a:r>
              <a:rPr lang="es-ES_tradnl" altLang="pt-BR" sz="2000" dirty="0">
                <a:solidFill>
                  <a:srgbClr val="001760"/>
                </a:solidFill>
                <a:latin typeface="Raleway ExtraBold" panose="020B0903030101060003" pitchFamily="34" charset="0"/>
              </a:rPr>
              <a:t>?</a:t>
            </a:r>
          </a:p>
          <a:p>
            <a:r>
              <a:rPr lang="es-ES_tradnl" altLang="pt-BR" sz="2000" dirty="0">
                <a:solidFill>
                  <a:srgbClr val="001760"/>
                </a:solidFill>
                <a:latin typeface="Raleway ExtraBold" panose="020B0903030101060003" pitchFamily="34" charset="0"/>
              </a:rPr>
              <a:t>COMO UM MENTOR PODE COLABORAR PARA O SEU DESENVOLVIMENTO?</a:t>
            </a:r>
          </a:p>
          <a:p>
            <a:r>
              <a:rPr lang="es-ES_tradnl" altLang="pt-BR" sz="2000" dirty="0">
                <a:solidFill>
                  <a:srgbClr val="001760"/>
                </a:solidFill>
                <a:latin typeface="Raleway ExtraBold" panose="020B0903030101060003" pitchFamily="34" charset="0"/>
              </a:rPr>
              <a:t>AS </a:t>
            </a:r>
            <a:r>
              <a:rPr lang="en-GB" altLang="pt-BR" sz="2000" dirty="0">
                <a:solidFill>
                  <a:srgbClr val="001760"/>
                </a:solidFill>
                <a:latin typeface="Raleway ExtraBold" panose="020B0903030101060003" pitchFamily="34" charset="0"/>
              </a:rPr>
              <a:t>ETAPAS DA RELAÇÃO DE MENTORIA </a:t>
            </a:r>
          </a:p>
          <a:p>
            <a:r>
              <a:rPr lang="es-ES_tradnl" altLang="pt-BR" sz="2000" dirty="0">
                <a:solidFill>
                  <a:srgbClr val="001760"/>
                </a:solidFill>
                <a:latin typeface="Raleway ExtraBold" panose="020B0903030101060003" pitchFamily="34" charset="0"/>
              </a:rPr>
              <a:t>10 CONSELHOS PARA UMA RELAÇÃO MENTOR-EMPRENDEDOR EXITOSA </a:t>
            </a:r>
          </a:p>
          <a:p>
            <a:r>
              <a:rPr lang="en-GB" altLang="pt-BR" sz="2000" dirty="0">
                <a:solidFill>
                  <a:srgbClr val="001760"/>
                </a:solidFill>
                <a:latin typeface="Raleway ExtraBold" panose="020B0903030101060003" pitchFamily="34" charset="0"/>
              </a:rPr>
              <a:t>DESAFIOS DA RELAÇÃO DE MENTORIA</a:t>
            </a:r>
          </a:p>
          <a:p>
            <a:r>
              <a:rPr lang="en-GB" altLang="pt-BR" sz="2000" dirty="0">
                <a:solidFill>
                  <a:srgbClr val="001760"/>
                </a:solidFill>
                <a:latin typeface="Raleway ExtraBold" panose="020B0903030101060003" pitchFamily="34" charset="0"/>
              </a:rPr>
              <a:t>DESENVOLVER HABILIDADES PARA OFERECER COMENTÁRIOS CONSTRUTIVOS</a:t>
            </a:r>
            <a:endParaRPr lang="es-ES_tradnl" altLang="pt-BR" sz="2000" dirty="0">
              <a:solidFill>
                <a:srgbClr val="001760"/>
              </a:solidFill>
              <a:latin typeface="Raleway ExtraBold" panose="020B0903030101060003" pitchFamily="34" charset="0"/>
            </a:endParaRPr>
          </a:p>
          <a:p>
            <a:r>
              <a:rPr lang="es-ES_tradnl" altLang="pt-BR" sz="2000" dirty="0">
                <a:solidFill>
                  <a:srgbClr val="001760"/>
                </a:solidFill>
                <a:latin typeface="Raleway ExtraBold" panose="020B0903030101060003" pitchFamily="34" charset="0"/>
              </a:rPr>
              <a:t>PROGRAMA DE MENTORIA: PRÓXIMOS PASSOS</a:t>
            </a:r>
          </a:p>
        </p:txBody>
      </p:sp>
      <p:sp>
        <p:nvSpPr>
          <p:cNvPr id="9" name="Retângulo 8">
            <a:extLst>
              <a:ext uri="{FF2B5EF4-FFF2-40B4-BE49-F238E27FC236}">
                <a16:creationId xmlns:a16="http://schemas.microsoft.com/office/drawing/2014/main" id="{3DCBD86E-8BD7-4BAE-BEFC-6F4F437473CA}"/>
              </a:ext>
            </a:extLst>
          </p:cNvPr>
          <p:cNvSpPr/>
          <p:nvPr/>
        </p:nvSpPr>
        <p:spPr>
          <a:xfrm>
            <a:off x="-1" y="252664"/>
            <a:ext cx="5233737" cy="759988"/>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3C631014-6376-42AE-BD1C-47C41AA82211}"/>
              </a:ext>
            </a:extLst>
          </p:cNvPr>
          <p:cNvSpPr>
            <a:spLocks noGrp="1"/>
          </p:cNvSpPr>
          <p:nvPr>
            <p:ph type="title"/>
          </p:nvPr>
        </p:nvSpPr>
        <p:spPr>
          <a:xfrm>
            <a:off x="130383" y="156432"/>
            <a:ext cx="4983041" cy="987575"/>
          </a:xfrm>
        </p:spPr>
        <p:txBody>
          <a:bodyPr>
            <a:noAutofit/>
          </a:bodyPr>
          <a:lstStyle/>
          <a:p>
            <a:r>
              <a:rPr lang="pt-BR" sz="2800" dirty="0">
                <a:solidFill>
                  <a:schemeClr val="bg1"/>
                </a:solidFill>
                <a:latin typeface="Raleway ExtraBold" panose="020B0903030101060003" pitchFamily="34" charset="0"/>
              </a:rPr>
              <a:t>AGENDA DO TREINAMENTO</a:t>
            </a:r>
          </a:p>
        </p:txBody>
      </p:sp>
    </p:spTree>
    <p:extLst>
      <p:ext uri="{BB962C8B-B14F-4D97-AF65-F5344CB8AC3E}">
        <p14:creationId xmlns:p14="http://schemas.microsoft.com/office/powerpoint/2010/main" val="3712651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92F0437-C293-4640-8E20-2C38D5996417}"/>
              </a:ext>
            </a:extLst>
          </p:cNvPr>
          <p:cNvPicPr>
            <a:picLocks noChangeAspect="1"/>
          </p:cNvPicPr>
          <p:nvPr/>
        </p:nvPicPr>
        <p:blipFill rotWithShape="1">
          <a:blip r:embed="rId3"/>
          <a:srcRect t="5481" b="10170"/>
          <a:stretch/>
        </p:blipFill>
        <p:spPr>
          <a:xfrm>
            <a:off x="-13102" y="-7369"/>
            <a:ext cx="12205101" cy="6865368"/>
          </a:xfrm>
          <a:prstGeom prst="rect">
            <a:avLst/>
          </a:prstGeom>
        </p:spPr>
      </p:pic>
      <p:sp>
        <p:nvSpPr>
          <p:cNvPr id="11" name="Retângulo 10">
            <a:extLst>
              <a:ext uri="{FF2B5EF4-FFF2-40B4-BE49-F238E27FC236}">
                <a16:creationId xmlns:a16="http://schemas.microsoft.com/office/drawing/2014/main" id="{235030D8-5F18-4B6B-95D6-3E7220C73E89}"/>
              </a:ext>
            </a:extLst>
          </p:cNvPr>
          <p:cNvSpPr/>
          <p:nvPr/>
        </p:nvSpPr>
        <p:spPr>
          <a:xfrm>
            <a:off x="-13102" y="-130017"/>
            <a:ext cx="12314972" cy="7110664"/>
          </a:xfrm>
          <a:prstGeom prst="rect">
            <a:avLst/>
          </a:prstGeom>
          <a:solidFill>
            <a:schemeClr val="accent4">
              <a:lumMod val="50000"/>
              <a:alpha val="39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16">
            <a:extLst>
              <a:ext uri="{FF2B5EF4-FFF2-40B4-BE49-F238E27FC236}">
                <a16:creationId xmlns:a16="http://schemas.microsoft.com/office/drawing/2014/main" id="{9583A201-4A88-465C-B5C2-A93674C83E4A}"/>
              </a:ext>
            </a:extLst>
          </p:cNvPr>
          <p:cNvSpPr/>
          <p:nvPr/>
        </p:nvSpPr>
        <p:spPr>
          <a:xfrm>
            <a:off x="2343014" y="2995414"/>
            <a:ext cx="7377194" cy="1611823"/>
          </a:xfrm>
          <a:prstGeom prst="rect">
            <a:avLst/>
          </a:prstGeom>
          <a:solidFill>
            <a:srgbClr val="000F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15">
            <a:extLst>
              <a:ext uri="{FF2B5EF4-FFF2-40B4-BE49-F238E27FC236}">
                <a16:creationId xmlns:a16="http://schemas.microsoft.com/office/drawing/2014/main" id="{4D45E38D-6A04-4695-8218-0DA84F3EAD01}"/>
              </a:ext>
            </a:extLst>
          </p:cNvPr>
          <p:cNvSpPr/>
          <p:nvPr/>
        </p:nvSpPr>
        <p:spPr>
          <a:xfrm>
            <a:off x="2471792" y="2813676"/>
            <a:ext cx="7377194" cy="1611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3">
            <a:extLst>
              <a:ext uri="{FF2B5EF4-FFF2-40B4-BE49-F238E27FC236}">
                <a16:creationId xmlns:a16="http://schemas.microsoft.com/office/drawing/2014/main" id="{9A815908-4718-4EC5-BBC4-7E40658F2299}"/>
              </a:ext>
            </a:extLst>
          </p:cNvPr>
          <p:cNvSpPr txBox="1">
            <a:spLocks/>
          </p:cNvSpPr>
          <p:nvPr/>
        </p:nvSpPr>
        <p:spPr>
          <a:xfrm>
            <a:off x="2660004" y="3155284"/>
            <a:ext cx="7000770" cy="1597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altLang="pt-BR" sz="5400" dirty="0">
                <a:solidFill>
                  <a:srgbClr val="000F3E"/>
                </a:solidFill>
                <a:latin typeface="Raleway ExtraBold" panose="020B0903030101060003" pitchFamily="34" charset="0"/>
              </a:rPr>
              <a:t>O QUE É MENTORIA?</a:t>
            </a:r>
            <a:endParaRPr lang="es-ES_tradnl" altLang="pt-BR" sz="5400" dirty="0">
              <a:solidFill>
                <a:srgbClr val="000F3E"/>
              </a:solidFill>
              <a:latin typeface="Raleway ExtraBold" panose="020B0903030101060003" pitchFamily="34" charset="0"/>
            </a:endParaRPr>
          </a:p>
        </p:txBody>
      </p:sp>
    </p:spTree>
    <p:extLst>
      <p:ext uri="{BB962C8B-B14F-4D97-AF65-F5344CB8AC3E}">
        <p14:creationId xmlns:p14="http://schemas.microsoft.com/office/powerpoint/2010/main" val="1100104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956931" y="6581253"/>
            <a:ext cx="11235069"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8">
            <a:extLst>
              <a:ext uri="{FF2B5EF4-FFF2-40B4-BE49-F238E27FC236}">
                <a16:creationId xmlns:a16="http://schemas.microsoft.com/office/drawing/2014/main" id="{3946A6DE-6572-4CDC-B504-ABBEFC103B3B}"/>
              </a:ext>
            </a:extLst>
          </p:cNvPr>
          <p:cNvSpPr/>
          <p:nvPr/>
        </p:nvSpPr>
        <p:spPr>
          <a:xfrm>
            <a:off x="596163" y="1608146"/>
            <a:ext cx="10999673" cy="2509861"/>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pt-BR" sz="2400" dirty="0">
                <a:solidFill>
                  <a:srgbClr val="001760"/>
                </a:solidFill>
                <a:latin typeface="Raleway ExtraBold" panose="020B0903030101060003" pitchFamily="34" charset="0"/>
              </a:rPr>
              <a:t>DUPLAS </a:t>
            </a:r>
          </a:p>
          <a:p>
            <a:pPr marL="228600" indent="-228600">
              <a:lnSpc>
                <a:spcPct val="90000"/>
              </a:lnSpc>
              <a:spcBef>
                <a:spcPts val="1000"/>
              </a:spcBef>
              <a:buFont typeface="Arial" panose="020B0604020202020204" pitchFamily="34" charset="0"/>
              <a:buChar char="•"/>
            </a:pPr>
            <a:r>
              <a:rPr lang="pt-BR" sz="2400" dirty="0">
                <a:solidFill>
                  <a:srgbClr val="001760"/>
                </a:solidFill>
                <a:latin typeface="Raleway ExtraBold" panose="020B0903030101060003" pitchFamily="34" charset="0"/>
              </a:rPr>
              <a:t>OBJETIVO: DESENHAR UMA CASA COM PAREDES, JANELAS, PORTA E TELHADO DE CORES DIFERENTES. </a:t>
            </a:r>
          </a:p>
          <a:p>
            <a:pPr marL="228600" indent="-228600">
              <a:lnSpc>
                <a:spcPct val="90000"/>
              </a:lnSpc>
              <a:spcBef>
                <a:spcPts val="1000"/>
              </a:spcBef>
              <a:buFont typeface="Arial" panose="020B0604020202020204" pitchFamily="34" charset="0"/>
              <a:buChar char="•"/>
            </a:pPr>
            <a:r>
              <a:rPr lang="pt-BR" sz="2400" dirty="0">
                <a:solidFill>
                  <a:srgbClr val="001760"/>
                </a:solidFill>
                <a:latin typeface="Raleway ExtraBold" panose="020B0903030101060003" pitchFamily="34" charset="0"/>
              </a:rPr>
              <a:t>ATENÇÃO! SOMENTE O MEMBRO DA EQUIPE COM OS OLHOS VENDADOS E AS MÃOS AMARRADAS PODERÁ DESENHAR NO PAPEL.</a:t>
            </a:r>
          </a:p>
          <a:p>
            <a:pPr marL="228600" indent="-228600">
              <a:lnSpc>
                <a:spcPct val="90000"/>
              </a:lnSpc>
              <a:spcBef>
                <a:spcPts val="1000"/>
              </a:spcBef>
              <a:buFont typeface="Arial" panose="020B0604020202020204" pitchFamily="34" charset="0"/>
              <a:buChar char="•"/>
            </a:pPr>
            <a:r>
              <a:rPr lang="pt-BR" sz="2400" dirty="0">
                <a:solidFill>
                  <a:srgbClr val="001760"/>
                </a:solidFill>
                <a:latin typeface="Raleway ExtraBold" panose="020B0903030101060003" pitchFamily="34" charset="0"/>
              </a:rPr>
              <a:t>TEMPO: 5’</a:t>
            </a:r>
          </a:p>
        </p:txBody>
      </p:sp>
      <p:pic>
        <p:nvPicPr>
          <p:cNvPr id="10" name="Picture 2" descr="Imagem relacionada">
            <a:extLst>
              <a:ext uri="{FF2B5EF4-FFF2-40B4-BE49-F238E27FC236}">
                <a16:creationId xmlns:a16="http://schemas.microsoft.com/office/drawing/2014/main" id="{602F02AB-2776-4F16-B394-334CBE034A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18" t="6993" r="8000" b="3252"/>
          <a:stretch/>
        </p:blipFill>
        <p:spPr bwMode="auto">
          <a:xfrm>
            <a:off x="7960453" y="3666038"/>
            <a:ext cx="3635383" cy="2776842"/>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9C18EAD8-6EE7-4D56-8822-53931D59C564}"/>
              </a:ext>
            </a:extLst>
          </p:cNvPr>
          <p:cNvSpPr/>
          <p:nvPr/>
        </p:nvSpPr>
        <p:spPr>
          <a:xfrm flipV="1">
            <a:off x="0" y="541827"/>
            <a:ext cx="3766782" cy="70855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BC9F815F-235E-44FE-B1C5-C505B800FDF3}"/>
              </a:ext>
            </a:extLst>
          </p:cNvPr>
          <p:cNvSpPr/>
          <p:nvPr/>
        </p:nvSpPr>
        <p:spPr>
          <a:xfrm>
            <a:off x="-1" y="296169"/>
            <a:ext cx="3998795" cy="836596"/>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ítulo 1">
            <a:extLst>
              <a:ext uri="{FF2B5EF4-FFF2-40B4-BE49-F238E27FC236}">
                <a16:creationId xmlns:a16="http://schemas.microsoft.com/office/drawing/2014/main" id="{C704E396-03E6-4F72-9CB5-CF9DD1B158DD}"/>
              </a:ext>
            </a:extLst>
          </p:cNvPr>
          <p:cNvSpPr>
            <a:spLocks noGrp="1"/>
          </p:cNvSpPr>
          <p:nvPr>
            <p:ph type="title"/>
          </p:nvPr>
        </p:nvSpPr>
        <p:spPr>
          <a:xfrm>
            <a:off x="219395" y="315580"/>
            <a:ext cx="4625906" cy="836596"/>
          </a:xfrm>
        </p:spPr>
        <p:txBody>
          <a:bodyPr>
            <a:noAutofit/>
          </a:bodyPr>
          <a:lstStyle/>
          <a:p>
            <a:r>
              <a:rPr lang="pt-BR" sz="2800" dirty="0">
                <a:solidFill>
                  <a:schemeClr val="bg1"/>
                </a:solidFill>
                <a:latin typeface="Raleway ExtraBold" panose="020B0903030101060003" pitchFamily="34" charset="0"/>
              </a:rPr>
              <a:t>O QUE É MENTORIA?</a:t>
            </a:r>
          </a:p>
        </p:txBody>
      </p:sp>
    </p:spTree>
    <p:extLst>
      <p:ext uri="{BB962C8B-B14F-4D97-AF65-F5344CB8AC3E}">
        <p14:creationId xmlns:p14="http://schemas.microsoft.com/office/powerpoint/2010/main" val="240255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8D04EE37-F6D3-46B2-8F68-80171ABE5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9727" y="1"/>
            <a:ext cx="1608145" cy="1608145"/>
          </a:xfrm>
        </p:spPr>
      </p:pic>
      <p:sp>
        <p:nvSpPr>
          <p:cNvPr id="6" name="Retângulo 5">
            <a:extLst>
              <a:ext uri="{FF2B5EF4-FFF2-40B4-BE49-F238E27FC236}">
                <a16:creationId xmlns:a16="http://schemas.microsoft.com/office/drawing/2014/main" id="{0C4A7187-62BE-4BB9-8825-047646476364}"/>
              </a:ext>
            </a:extLst>
          </p:cNvPr>
          <p:cNvSpPr/>
          <p:nvPr/>
        </p:nvSpPr>
        <p:spPr>
          <a:xfrm>
            <a:off x="956931" y="6581253"/>
            <a:ext cx="11235069" cy="138373"/>
          </a:xfrm>
          <a:prstGeom prst="rect">
            <a:avLst/>
          </a:prstGeom>
          <a:solidFill>
            <a:schemeClr val="accent1">
              <a:lumMod val="5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73A93C1-317C-458B-966F-D84F1F8F20B0}"/>
              </a:ext>
            </a:extLst>
          </p:cNvPr>
          <p:cNvSpPr/>
          <p:nvPr/>
        </p:nvSpPr>
        <p:spPr>
          <a:xfrm>
            <a:off x="0" y="6719626"/>
            <a:ext cx="12192000" cy="138373"/>
          </a:xfrm>
          <a:prstGeom prst="rect">
            <a:avLst/>
          </a:prstGeom>
          <a:solidFill>
            <a:srgbClr val="DB9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ctangle 3">
            <a:extLst>
              <a:ext uri="{FF2B5EF4-FFF2-40B4-BE49-F238E27FC236}">
                <a16:creationId xmlns:a16="http://schemas.microsoft.com/office/drawing/2014/main" id="{9A815908-4718-4EC5-BBC4-7E40658F2299}"/>
              </a:ext>
            </a:extLst>
          </p:cNvPr>
          <p:cNvSpPr txBox="1">
            <a:spLocks/>
          </p:cNvSpPr>
          <p:nvPr/>
        </p:nvSpPr>
        <p:spPr>
          <a:xfrm>
            <a:off x="3261878" y="2256732"/>
            <a:ext cx="7000770" cy="1597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altLang="pt-BR" sz="4400" dirty="0">
                <a:solidFill>
                  <a:srgbClr val="001760"/>
                </a:solidFill>
                <a:latin typeface="Raleway Medium" panose="020B0603030101060003" pitchFamily="34" charset="0"/>
              </a:rPr>
              <a:t>O QUE É MENTORIA</a:t>
            </a:r>
            <a:r>
              <a:rPr lang="es-ES_tradnl" altLang="pt-BR" sz="4400" dirty="0">
                <a:solidFill>
                  <a:srgbClr val="001760"/>
                </a:solidFill>
                <a:latin typeface="Raleway Medium" panose="020B0603030101060003" pitchFamily="34" charset="0"/>
              </a:rPr>
              <a:t>?</a:t>
            </a:r>
          </a:p>
        </p:txBody>
      </p:sp>
      <p:pic>
        <p:nvPicPr>
          <p:cNvPr id="2" name="Imagem 1">
            <a:extLst>
              <a:ext uri="{FF2B5EF4-FFF2-40B4-BE49-F238E27FC236}">
                <a16:creationId xmlns:a16="http://schemas.microsoft.com/office/drawing/2014/main" id="{6C4BDABC-EF31-4534-A342-750CBF7A95ED}"/>
              </a:ext>
            </a:extLst>
          </p:cNvPr>
          <p:cNvPicPr>
            <a:picLocks noChangeAspect="1"/>
          </p:cNvPicPr>
          <p:nvPr/>
        </p:nvPicPr>
        <p:blipFill rotWithShape="1">
          <a:blip r:embed="rId4"/>
          <a:srcRect l="9534" t="10445" r="10606" b="6122"/>
          <a:stretch/>
        </p:blipFill>
        <p:spPr>
          <a:xfrm>
            <a:off x="0" y="15497"/>
            <a:ext cx="12192000" cy="6846435"/>
          </a:xfrm>
          <a:prstGeom prst="rect">
            <a:avLst/>
          </a:prstGeom>
        </p:spPr>
      </p:pic>
    </p:spTree>
    <p:extLst>
      <p:ext uri="{BB962C8B-B14F-4D97-AF65-F5344CB8AC3E}">
        <p14:creationId xmlns:p14="http://schemas.microsoft.com/office/powerpoint/2010/main" val="3581543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3"/>
          <p:cNvSpPr/>
          <p:nvPr/>
        </p:nvSpPr>
        <p:spPr>
          <a:xfrm>
            <a:off x="8277417" y="2238991"/>
            <a:ext cx="1165845" cy="1119302"/>
          </a:xfrm>
          <a:prstGeom prst="ellipse">
            <a:avLst/>
          </a:prstGeom>
          <a:solidFill>
            <a:srgbClr val="0033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23"/>
          <p:cNvSpPr/>
          <p:nvPr/>
        </p:nvSpPr>
        <p:spPr>
          <a:xfrm>
            <a:off x="6258721" y="3319436"/>
            <a:ext cx="1165845" cy="1119302"/>
          </a:xfrm>
          <a:prstGeom prst="ellipse">
            <a:avLst/>
          </a:prstGeom>
          <a:solidFill>
            <a:srgbClr val="0033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5" name="Google Shape;205;p23"/>
          <p:cNvSpPr/>
          <p:nvPr/>
        </p:nvSpPr>
        <p:spPr>
          <a:xfrm>
            <a:off x="9230540" y="4277168"/>
            <a:ext cx="1165845" cy="1119302"/>
          </a:xfrm>
          <a:prstGeom prst="ellipse">
            <a:avLst/>
          </a:prstGeom>
          <a:solidFill>
            <a:srgbClr val="0033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23"/>
          <p:cNvSpPr/>
          <p:nvPr/>
        </p:nvSpPr>
        <p:spPr>
          <a:xfrm>
            <a:off x="6130998" y="1265699"/>
            <a:ext cx="1165845" cy="1119302"/>
          </a:xfrm>
          <a:prstGeom prst="ellipse">
            <a:avLst/>
          </a:prstGeom>
          <a:solidFill>
            <a:srgbClr val="0033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8" name="Google Shape;208;p23"/>
          <p:cNvPicPr preferRelativeResize="0">
            <a:picLocks noGrp="1"/>
          </p:cNvPicPr>
          <p:nvPr>
            <p:ph type="body" idx="1"/>
          </p:nvPr>
        </p:nvPicPr>
        <p:blipFill rotWithShape="1">
          <a:blip r:embed="rId3">
            <a:alphaModFix/>
          </a:blip>
          <a:srcRect/>
          <a:stretch/>
        </p:blipFill>
        <p:spPr>
          <a:xfrm>
            <a:off x="10549727" y="1"/>
            <a:ext cx="1608145" cy="1608145"/>
          </a:xfrm>
          <a:prstGeom prst="rect">
            <a:avLst/>
          </a:prstGeom>
          <a:noFill/>
          <a:ln>
            <a:noFill/>
          </a:ln>
        </p:spPr>
      </p:pic>
      <p:sp>
        <p:nvSpPr>
          <p:cNvPr id="209" name="Google Shape;209;p23"/>
          <p:cNvSpPr/>
          <p:nvPr/>
        </p:nvSpPr>
        <p:spPr>
          <a:xfrm>
            <a:off x="956931" y="6581253"/>
            <a:ext cx="11235069" cy="138373"/>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Google Shape;210;p23"/>
          <p:cNvSpPr/>
          <p:nvPr/>
        </p:nvSpPr>
        <p:spPr>
          <a:xfrm>
            <a:off x="0" y="6719626"/>
            <a:ext cx="12192000" cy="138373"/>
          </a:xfrm>
          <a:prstGeom prst="rect">
            <a:avLst/>
          </a:prstGeom>
          <a:solidFill>
            <a:srgbClr val="DB90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3" name="Google Shape;213;p23"/>
          <p:cNvSpPr txBox="1"/>
          <p:nvPr/>
        </p:nvSpPr>
        <p:spPr>
          <a:xfrm>
            <a:off x="760417" y="4628379"/>
            <a:ext cx="9017909" cy="111930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b="0" i="0" u="none" strike="noStrike" cap="none">
                <a:solidFill>
                  <a:srgbClr val="003366"/>
                </a:solidFill>
                <a:latin typeface="Raleway ExtraBold"/>
                <a:ea typeface="Raleway ExtraBold"/>
                <a:cs typeface="Raleway ExtraBold"/>
                <a:sym typeface="Raleway ExtraBold"/>
              </a:rPr>
              <a:t>CONFIANÇA COMO EMPREENDEDORES</a:t>
            </a:r>
            <a:endParaRPr sz="3200" b="0" i="0" u="none" strike="noStrike" cap="none">
              <a:solidFill>
                <a:srgbClr val="003366"/>
              </a:solidFill>
              <a:latin typeface="Raleway ExtraBold"/>
              <a:ea typeface="Raleway ExtraBold"/>
              <a:cs typeface="Raleway ExtraBold"/>
              <a:sym typeface="Raleway ExtraBold"/>
            </a:endParaRPr>
          </a:p>
        </p:txBody>
      </p:sp>
      <p:sp>
        <p:nvSpPr>
          <p:cNvPr id="214" name="Google Shape;214;p23"/>
          <p:cNvSpPr txBox="1"/>
          <p:nvPr/>
        </p:nvSpPr>
        <p:spPr>
          <a:xfrm>
            <a:off x="956931" y="1608146"/>
            <a:ext cx="5560476" cy="111930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b="0" i="0" u="none" strike="noStrike" cap="none">
                <a:solidFill>
                  <a:srgbClr val="003366"/>
                </a:solidFill>
                <a:latin typeface="Raleway ExtraBold"/>
                <a:ea typeface="Raleway ExtraBold"/>
                <a:cs typeface="Raleway ExtraBold"/>
                <a:sym typeface="Raleway ExtraBold"/>
              </a:rPr>
              <a:t>TOMADA DE DECISÕES </a:t>
            </a:r>
            <a:endParaRPr sz="3200" b="0" i="0" u="none" strike="noStrike" cap="none">
              <a:solidFill>
                <a:srgbClr val="003366"/>
              </a:solidFill>
              <a:latin typeface="Raleway ExtraBold"/>
              <a:ea typeface="Raleway ExtraBold"/>
              <a:cs typeface="Raleway ExtraBold"/>
              <a:sym typeface="Raleway ExtraBold"/>
            </a:endParaRPr>
          </a:p>
        </p:txBody>
      </p:sp>
      <p:sp>
        <p:nvSpPr>
          <p:cNvPr id="215" name="Google Shape;215;p23"/>
          <p:cNvSpPr txBox="1"/>
          <p:nvPr/>
        </p:nvSpPr>
        <p:spPr>
          <a:xfrm>
            <a:off x="760417" y="2590202"/>
            <a:ext cx="8089862" cy="111930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b="0" i="0" u="none" strike="noStrike" cap="none">
                <a:solidFill>
                  <a:srgbClr val="003366"/>
                </a:solidFill>
                <a:latin typeface="Raleway ExtraBold"/>
                <a:ea typeface="Raleway ExtraBold"/>
                <a:cs typeface="Raleway ExtraBold"/>
                <a:sym typeface="Raleway ExtraBold"/>
              </a:rPr>
              <a:t>DESENVOLVIMENTO DO NEGÓCIO</a:t>
            </a:r>
            <a:endParaRPr sz="3200" b="0" i="0" u="none" strike="noStrike" cap="none">
              <a:solidFill>
                <a:srgbClr val="003366"/>
              </a:solidFill>
              <a:latin typeface="Raleway ExtraBold"/>
              <a:ea typeface="Raleway ExtraBold"/>
              <a:cs typeface="Raleway ExtraBold"/>
              <a:sym typeface="Raleway ExtraBold"/>
            </a:endParaRPr>
          </a:p>
        </p:txBody>
      </p:sp>
      <p:sp>
        <p:nvSpPr>
          <p:cNvPr id="216" name="Google Shape;216;p23"/>
          <p:cNvSpPr txBox="1"/>
          <p:nvPr/>
        </p:nvSpPr>
        <p:spPr>
          <a:xfrm>
            <a:off x="956931" y="3652926"/>
            <a:ext cx="5560476" cy="111930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b="0" i="0" u="none" strike="noStrike" cap="none">
                <a:solidFill>
                  <a:srgbClr val="003366"/>
                </a:solidFill>
                <a:latin typeface="Raleway ExtraBold"/>
                <a:ea typeface="Raleway ExtraBold"/>
                <a:cs typeface="Raleway ExtraBold"/>
                <a:sym typeface="Raleway ExtraBold"/>
              </a:rPr>
              <a:t>AUTO CONHECIMENTO</a:t>
            </a:r>
            <a:endParaRPr sz="3200" b="0" i="0" u="none" strike="noStrike" cap="none">
              <a:solidFill>
                <a:srgbClr val="003366"/>
              </a:solidFill>
              <a:latin typeface="Raleway ExtraBold"/>
              <a:ea typeface="Raleway ExtraBold"/>
              <a:cs typeface="Raleway ExtraBold"/>
              <a:sym typeface="Raleway ExtraBold"/>
            </a:endParaRPr>
          </a:p>
        </p:txBody>
      </p:sp>
      <p:pic>
        <p:nvPicPr>
          <p:cNvPr id="217" name="Google Shape;217;p23" descr="Resultado de imagem para ÃCONE TOMADA DECISÃO"/>
          <p:cNvPicPr preferRelativeResize="0"/>
          <p:nvPr/>
        </p:nvPicPr>
        <p:blipFill rotWithShape="1">
          <a:blip r:embed="rId4">
            <a:alphaModFix/>
          </a:blip>
          <a:srcRect/>
          <a:stretch/>
        </p:blipFill>
        <p:spPr>
          <a:xfrm>
            <a:off x="630537" y="1532954"/>
            <a:ext cx="465552" cy="628125"/>
          </a:xfrm>
          <a:prstGeom prst="rect">
            <a:avLst/>
          </a:prstGeom>
          <a:noFill/>
          <a:ln>
            <a:noFill/>
          </a:ln>
        </p:spPr>
      </p:pic>
      <p:pic>
        <p:nvPicPr>
          <p:cNvPr id="218" name="Google Shape;218;p23" descr="Resultado de imagem para ÃCONE DESENVOLVIMENTO"/>
          <p:cNvPicPr preferRelativeResize="0"/>
          <p:nvPr/>
        </p:nvPicPr>
        <p:blipFill rotWithShape="1">
          <a:blip r:embed="rId5">
            <a:alphaModFix/>
          </a:blip>
          <a:srcRect/>
          <a:stretch/>
        </p:blipFill>
        <p:spPr>
          <a:xfrm>
            <a:off x="564506" y="2612334"/>
            <a:ext cx="597613" cy="746273"/>
          </a:xfrm>
          <a:prstGeom prst="rect">
            <a:avLst/>
          </a:prstGeom>
          <a:noFill/>
          <a:ln>
            <a:noFill/>
          </a:ln>
        </p:spPr>
      </p:pic>
      <p:pic>
        <p:nvPicPr>
          <p:cNvPr id="219" name="Google Shape;219;p23" descr="Resultado de imagem para ÃCONE AUTO CONHECIMENTO"/>
          <p:cNvPicPr preferRelativeResize="0"/>
          <p:nvPr/>
        </p:nvPicPr>
        <p:blipFill rotWithShape="1">
          <a:blip r:embed="rId6">
            <a:alphaModFix/>
          </a:blip>
          <a:srcRect/>
          <a:stretch/>
        </p:blipFill>
        <p:spPr>
          <a:xfrm>
            <a:off x="564507" y="3529650"/>
            <a:ext cx="642970" cy="646409"/>
          </a:xfrm>
          <a:prstGeom prst="rect">
            <a:avLst/>
          </a:prstGeom>
          <a:noFill/>
          <a:ln>
            <a:noFill/>
          </a:ln>
        </p:spPr>
      </p:pic>
      <p:pic>
        <p:nvPicPr>
          <p:cNvPr id="220" name="Google Shape;220;p23" descr="Resultado de imagem para ÃCONE FORÃA"/>
          <p:cNvPicPr preferRelativeResize="0"/>
          <p:nvPr/>
        </p:nvPicPr>
        <p:blipFill rotWithShape="1">
          <a:blip r:embed="rId7">
            <a:alphaModFix/>
          </a:blip>
          <a:srcRect l="8787" t="23449" r="50000" b="19204"/>
          <a:stretch/>
        </p:blipFill>
        <p:spPr>
          <a:xfrm>
            <a:off x="709183" y="4537465"/>
            <a:ext cx="461763" cy="687084"/>
          </a:xfrm>
          <a:prstGeom prst="rect">
            <a:avLst/>
          </a:prstGeom>
          <a:noFill/>
          <a:ln>
            <a:noFill/>
          </a:ln>
        </p:spPr>
      </p:pic>
      <p:sp>
        <p:nvSpPr>
          <p:cNvPr id="221" name="Google Shape;221;p23"/>
          <p:cNvSpPr txBox="1"/>
          <p:nvPr/>
        </p:nvSpPr>
        <p:spPr>
          <a:xfrm>
            <a:off x="5575951" y="1565757"/>
            <a:ext cx="2331689" cy="8044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C000"/>
              </a:buClr>
              <a:buSzPts val="3200"/>
              <a:buFont typeface="Arial"/>
              <a:buNone/>
            </a:pPr>
            <a:r>
              <a:rPr lang="en-GB" sz="3200" b="0" i="0" u="none" strike="noStrike" cap="none" dirty="0">
                <a:solidFill>
                  <a:srgbClr val="FFC000"/>
                </a:solidFill>
                <a:latin typeface="Raleway ExtraBold"/>
                <a:ea typeface="Raleway ExtraBold"/>
                <a:cs typeface="Raleway ExtraBold"/>
                <a:sym typeface="Raleway ExtraBold"/>
              </a:rPr>
              <a:t>56%</a:t>
            </a:r>
            <a:endParaRPr sz="3200" b="0" i="0" u="none" strike="noStrike" cap="none" dirty="0">
              <a:solidFill>
                <a:srgbClr val="FFC000"/>
              </a:solidFill>
              <a:latin typeface="Raleway ExtraBold"/>
              <a:ea typeface="Raleway ExtraBold"/>
              <a:cs typeface="Raleway ExtraBold"/>
              <a:sym typeface="Raleway ExtraBold"/>
            </a:endParaRPr>
          </a:p>
        </p:txBody>
      </p:sp>
      <p:sp>
        <p:nvSpPr>
          <p:cNvPr id="222" name="Google Shape;222;p23"/>
          <p:cNvSpPr txBox="1"/>
          <p:nvPr/>
        </p:nvSpPr>
        <p:spPr>
          <a:xfrm>
            <a:off x="7778761" y="2511664"/>
            <a:ext cx="2331689" cy="8044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C000"/>
              </a:buClr>
              <a:buSzPts val="3200"/>
              <a:buFont typeface="Arial"/>
              <a:buNone/>
            </a:pPr>
            <a:r>
              <a:rPr lang="en-GB" sz="3200" b="0" i="0" u="none" strike="noStrike" cap="none">
                <a:solidFill>
                  <a:srgbClr val="FFC000"/>
                </a:solidFill>
                <a:latin typeface="Raleway ExtraBold"/>
                <a:ea typeface="Raleway ExtraBold"/>
                <a:cs typeface="Raleway ExtraBold"/>
                <a:sym typeface="Raleway ExtraBold"/>
              </a:rPr>
              <a:t>50%</a:t>
            </a:r>
            <a:endParaRPr sz="3200" b="0" i="0" u="none" strike="noStrike" cap="none">
              <a:solidFill>
                <a:srgbClr val="FFC000"/>
              </a:solidFill>
              <a:latin typeface="Raleway ExtraBold"/>
              <a:ea typeface="Raleway ExtraBold"/>
              <a:cs typeface="Raleway ExtraBold"/>
              <a:sym typeface="Raleway ExtraBold"/>
            </a:endParaRPr>
          </a:p>
        </p:txBody>
      </p:sp>
      <p:sp>
        <p:nvSpPr>
          <p:cNvPr id="223" name="Google Shape;223;p23"/>
          <p:cNvSpPr txBox="1"/>
          <p:nvPr/>
        </p:nvSpPr>
        <p:spPr>
          <a:xfrm>
            <a:off x="5756132" y="3601591"/>
            <a:ext cx="2331689" cy="8044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C000"/>
              </a:buClr>
              <a:buSzPts val="3200"/>
              <a:buFont typeface="Arial"/>
              <a:buNone/>
            </a:pPr>
            <a:r>
              <a:rPr lang="en-GB" sz="3200" b="0" i="0" u="none" strike="noStrike" cap="none">
                <a:solidFill>
                  <a:srgbClr val="FFC000"/>
                </a:solidFill>
                <a:latin typeface="Raleway ExtraBold"/>
                <a:ea typeface="Raleway ExtraBold"/>
                <a:cs typeface="Raleway ExtraBold"/>
                <a:sym typeface="Raleway ExtraBold"/>
              </a:rPr>
              <a:t>56%</a:t>
            </a:r>
            <a:endParaRPr sz="3200" b="0" i="0" u="none" strike="noStrike" cap="none">
              <a:solidFill>
                <a:srgbClr val="FFC000"/>
              </a:solidFill>
              <a:latin typeface="Raleway ExtraBold"/>
              <a:ea typeface="Raleway ExtraBold"/>
              <a:cs typeface="Raleway ExtraBold"/>
              <a:sym typeface="Raleway ExtraBold"/>
            </a:endParaRPr>
          </a:p>
        </p:txBody>
      </p:sp>
      <p:sp>
        <p:nvSpPr>
          <p:cNvPr id="224" name="Google Shape;224;p23"/>
          <p:cNvSpPr txBox="1"/>
          <p:nvPr/>
        </p:nvSpPr>
        <p:spPr>
          <a:xfrm>
            <a:off x="8645243" y="4561738"/>
            <a:ext cx="2331689" cy="8044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C000"/>
              </a:buClr>
              <a:buSzPts val="3200"/>
              <a:buFont typeface="Arial"/>
              <a:buNone/>
            </a:pPr>
            <a:r>
              <a:rPr lang="en-GB" sz="3200" b="0" i="0" u="none" strike="noStrike" cap="none" dirty="0">
                <a:solidFill>
                  <a:srgbClr val="FFC000"/>
                </a:solidFill>
                <a:latin typeface="Raleway ExtraBold"/>
                <a:ea typeface="Raleway ExtraBold"/>
                <a:cs typeface="Raleway ExtraBold"/>
                <a:sym typeface="Raleway ExtraBold"/>
              </a:rPr>
              <a:t>58%</a:t>
            </a:r>
            <a:endParaRPr sz="3200" b="0" i="0" u="none" strike="noStrike" cap="none" dirty="0">
              <a:solidFill>
                <a:srgbClr val="FFC000"/>
              </a:solidFill>
              <a:latin typeface="Raleway ExtraBold"/>
              <a:ea typeface="Raleway ExtraBold"/>
              <a:cs typeface="Raleway ExtraBold"/>
              <a:sym typeface="Raleway ExtraBold"/>
            </a:endParaRPr>
          </a:p>
        </p:txBody>
      </p:sp>
      <p:sp>
        <p:nvSpPr>
          <p:cNvPr id="225" name="Google Shape;225;p23"/>
          <p:cNvSpPr/>
          <p:nvPr/>
        </p:nvSpPr>
        <p:spPr>
          <a:xfrm>
            <a:off x="7442231" y="1265790"/>
            <a:ext cx="1165845" cy="1119302"/>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3"/>
          <p:cNvSpPr txBox="1"/>
          <p:nvPr/>
        </p:nvSpPr>
        <p:spPr>
          <a:xfrm>
            <a:off x="6887184" y="1565848"/>
            <a:ext cx="2331689" cy="8044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b="0" i="0" u="none" strike="noStrike" cap="none" dirty="0">
                <a:solidFill>
                  <a:srgbClr val="003366"/>
                </a:solidFill>
                <a:latin typeface="Raleway ExtraBold"/>
                <a:ea typeface="Raleway ExtraBold"/>
                <a:cs typeface="Raleway ExtraBold"/>
                <a:sym typeface="Raleway ExtraBold"/>
              </a:rPr>
              <a:t>72%</a:t>
            </a:r>
            <a:endParaRPr sz="3200" b="0" i="0" u="none" strike="noStrike" cap="none" dirty="0">
              <a:solidFill>
                <a:srgbClr val="003366"/>
              </a:solidFill>
              <a:latin typeface="Raleway ExtraBold"/>
              <a:ea typeface="Raleway ExtraBold"/>
              <a:cs typeface="Raleway ExtraBold"/>
              <a:sym typeface="Raleway ExtraBold"/>
            </a:endParaRPr>
          </a:p>
        </p:txBody>
      </p:sp>
      <p:sp>
        <p:nvSpPr>
          <p:cNvPr id="227" name="Google Shape;227;p23"/>
          <p:cNvSpPr/>
          <p:nvPr/>
        </p:nvSpPr>
        <p:spPr>
          <a:xfrm>
            <a:off x="9655028" y="2208628"/>
            <a:ext cx="1165845" cy="1119302"/>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8" name="Google Shape;228;p23"/>
          <p:cNvSpPr txBox="1"/>
          <p:nvPr/>
        </p:nvSpPr>
        <p:spPr>
          <a:xfrm>
            <a:off x="9099981" y="2508686"/>
            <a:ext cx="2331689" cy="8044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dirty="0">
                <a:solidFill>
                  <a:srgbClr val="003366"/>
                </a:solidFill>
                <a:latin typeface="Raleway ExtraBold"/>
                <a:ea typeface="Raleway ExtraBold"/>
                <a:cs typeface="Raleway ExtraBold"/>
                <a:sym typeface="Raleway ExtraBold"/>
              </a:rPr>
              <a:t>74</a:t>
            </a:r>
            <a:r>
              <a:rPr lang="en-GB" sz="3200" b="0" i="0" u="none" strike="noStrike" cap="none" dirty="0">
                <a:solidFill>
                  <a:srgbClr val="003366"/>
                </a:solidFill>
                <a:latin typeface="Raleway ExtraBold"/>
                <a:ea typeface="Raleway ExtraBold"/>
                <a:cs typeface="Raleway ExtraBold"/>
                <a:sym typeface="Raleway ExtraBold"/>
              </a:rPr>
              <a:t>%</a:t>
            </a:r>
            <a:endParaRPr sz="3200" b="0" i="0" u="none" strike="noStrike" cap="none" dirty="0">
              <a:solidFill>
                <a:srgbClr val="003366"/>
              </a:solidFill>
              <a:latin typeface="Raleway ExtraBold"/>
              <a:ea typeface="Raleway ExtraBold"/>
              <a:cs typeface="Raleway ExtraBold"/>
              <a:sym typeface="Raleway ExtraBold"/>
            </a:endParaRPr>
          </a:p>
        </p:txBody>
      </p:sp>
      <p:sp>
        <p:nvSpPr>
          <p:cNvPr id="229" name="Google Shape;229;p23"/>
          <p:cNvSpPr/>
          <p:nvPr/>
        </p:nvSpPr>
        <p:spPr>
          <a:xfrm>
            <a:off x="7538201" y="3357937"/>
            <a:ext cx="1165845" cy="1119302"/>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0" name="Google Shape;230;p23"/>
          <p:cNvSpPr txBox="1"/>
          <p:nvPr/>
        </p:nvSpPr>
        <p:spPr>
          <a:xfrm>
            <a:off x="6983154" y="3657995"/>
            <a:ext cx="2331689" cy="8044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dirty="0">
                <a:solidFill>
                  <a:srgbClr val="003366"/>
                </a:solidFill>
                <a:latin typeface="Raleway ExtraBold"/>
                <a:ea typeface="Raleway ExtraBold"/>
                <a:cs typeface="Raleway ExtraBold"/>
                <a:sym typeface="Raleway ExtraBold"/>
              </a:rPr>
              <a:t>71</a:t>
            </a:r>
            <a:r>
              <a:rPr lang="en-GB" sz="3200" b="0" i="0" u="none" strike="noStrike" cap="none" dirty="0">
                <a:solidFill>
                  <a:srgbClr val="003366"/>
                </a:solidFill>
                <a:latin typeface="Raleway ExtraBold"/>
                <a:ea typeface="Raleway ExtraBold"/>
                <a:cs typeface="Raleway ExtraBold"/>
                <a:sym typeface="Raleway ExtraBold"/>
              </a:rPr>
              <a:t>%</a:t>
            </a:r>
            <a:endParaRPr sz="3200" b="0" i="0" u="none" strike="noStrike" cap="none" dirty="0">
              <a:solidFill>
                <a:srgbClr val="003366"/>
              </a:solidFill>
              <a:latin typeface="Raleway ExtraBold"/>
              <a:ea typeface="Raleway ExtraBold"/>
              <a:cs typeface="Raleway ExtraBold"/>
              <a:sym typeface="Raleway ExtraBold"/>
            </a:endParaRPr>
          </a:p>
        </p:txBody>
      </p:sp>
      <p:sp>
        <p:nvSpPr>
          <p:cNvPr id="231" name="Google Shape;231;p23"/>
          <p:cNvSpPr/>
          <p:nvPr/>
        </p:nvSpPr>
        <p:spPr>
          <a:xfrm>
            <a:off x="10524095" y="4291947"/>
            <a:ext cx="1165845" cy="1119302"/>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2" name="Google Shape;232;p23"/>
          <p:cNvSpPr txBox="1"/>
          <p:nvPr/>
        </p:nvSpPr>
        <p:spPr>
          <a:xfrm>
            <a:off x="9969048" y="4592005"/>
            <a:ext cx="2331689" cy="8044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3366"/>
              </a:buClr>
              <a:buSzPts val="3200"/>
              <a:buFont typeface="Arial"/>
              <a:buNone/>
            </a:pPr>
            <a:r>
              <a:rPr lang="en-GB" sz="3200" dirty="0">
                <a:solidFill>
                  <a:srgbClr val="003366"/>
                </a:solidFill>
                <a:latin typeface="Raleway ExtraBold"/>
                <a:ea typeface="Raleway ExtraBold"/>
                <a:cs typeface="Raleway ExtraBold"/>
                <a:sym typeface="Raleway ExtraBold"/>
              </a:rPr>
              <a:t>74</a:t>
            </a:r>
            <a:r>
              <a:rPr lang="en-GB" sz="3200" b="0" i="0" u="none" strike="noStrike" cap="none" dirty="0">
                <a:solidFill>
                  <a:srgbClr val="003366"/>
                </a:solidFill>
                <a:latin typeface="Raleway ExtraBold"/>
                <a:ea typeface="Raleway ExtraBold"/>
                <a:cs typeface="Raleway ExtraBold"/>
                <a:sym typeface="Raleway ExtraBold"/>
              </a:rPr>
              <a:t>%</a:t>
            </a:r>
            <a:endParaRPr sz="3200" b="0" i="0" u="none" strike="noStrike" cap="none" dirty="0">
              <a:solidFill>
                <a:srgbClr val="003366"/>
              </a:solidFill>
              <a:latin typeface="Raleway ExtraBold"/>
              <a:ea typeface="Raleway ExtraBold"/>
              <a:cs typeface="Raleway ExtraBold"/>
              <a:sym typeface="Raleway ExtraBold"/>
            </a:endParaRPr>
          </a:p>
        </p:txBody>
      </p:sp>
    </p:spTree>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5387125DA3DDE748A1B93B977BA0B022" ma:contentTypeVersion="5" ma:contentTypeDescription="Criar um novo documento." ma:contentTypeScope="" ma:versionID="e6b359a505576ddb304f4f373dd25248">
  <xsd:schema xmlns:xsd="http://www.w3.org/2001/XMLSchema" xmlns:xs="http://www.w3.org/2001/XMLSchema" xmlns:p="http://schemas.microsoft.com/office/2006/metadata/properties" xmlns:ns2="fb5d0180-b7e6-465f-8483-b39881cbeb6a" targetNamespace="http://schemas.microsoft.com/office/2006/metadata/properties" ma:root="true" ma:fieldsID="a613def0c7c6d6b09ea7af94983a5ef5" ns2:_="">
    <xsd:import namespace="fb5d0180-b7e6-465f-8483-b39881cbeb6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5d0180-b7e6-465f-8483-b39881cbe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6EB5D9-BBD2-44E5-9BAF-360505A109EC}">
  <ds:schemaRefs>
    <ds:schemaRef ds:uri="http://schemas.microsoft.com/sharepoint/v3/contenttype/forms"/>
  </ds:schemaRefs>
</ds:datastoreItem>
</file>

<file path=customXml/itemProps2.xml><?xml version="1.0" encoding="utf-8"?>
<ds:datastoreItem xmlns:ds="http://schemas.openxmlformats.org/officeDocument/2006/customXml" ds:itemID="{0E9A236D-12F1-435B-823A-C19AB943DE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5d0180-b7e6-465f-8483-b39881cbeb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791FCA-755F-4631-BC31-15DE93EEC52A}">
  <ds:schemaRefs>
    <ds:schemaRef ds:uri="http://purl.org/dc/elements/1.1/"/>
    <ds:schemaRef ds:uri="http://schemas.openxmlformats.org/package/2006/metadata/core-properties"/>
    <ds:schemaRef ds:uri="fb5d0180-b7e6-465f-8483-b39881cbeb6a"/>
    <ds:schemaRef ds:uri="http://schemas.microsoft.com/office/infopath/2007/PartnerControls"/>
    <ds:schemaRef ds:uri="http://purl.org/dc/terms/"/>
    <ds:schemaRef ds:uri="http://schemas.microsoft.com/office/2006/metadata/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2533</TotalTime>
  <Words>4590</Words>
  <Application>Microsoft Office PowerPoint</Application>
  <PresentationFormat>Ecrã Panorâmico</PresentationFormat>
  <Paragraphs>490</Paragraphs>
  <Slides>30</Slides>
  <Notes>30</Notes>
  <HiddenSlides>0</HiddenSlides>
  <MMClips>1</MMClips>
  <ScaleCrop>false</ScaleCrop>
  <HeadingPairs>
    <vt:vector size="6" baseType="variant">
      <vt:variant>
        <vt:lpstr>Tipos de letra usados</vt:lpstr>
      </vt:variant>
      <vt:variant>
        <vt:i4>10</vt:i4>
      </vt:variant>
      <vt:variant>
        <vt:lpstr>Tema</vt:lpstr>
      </vt:variant>
      <vt:variant>
        <vt:i4>1</vt:i4>
      </vt:variant>
      <vt:variant>
        <vt:lpstr>Títulos dos diapositivos</vt:lpstr>
      </vt:variant>
      <vt:variant>
        <vt:i4>30</vt:i4>
      </vt:variant>
    </vt:vector>
  </HeadingPairs>
  <TitlesOfParts>
    <vt:vector size="41" baseType="lpstr">
      <vt:lpstr>Arial</vt:lpstr>
      <vt:lpstr>Calibri</vt:lpstr>
      <vt:lpstr>Calibri Light</vt:lpstr>
      <vt:lpstr>Playlist</vt:lpstr>
      <vt:lpstr>Raleway</vt:lpstr>
      <vt:lpstr>Raleway ExtraBold</vt:lpstr>
      <vt:lpstr>Raleway ExtraLight</vt:lpstr>
      <vt:lpstr>Raleway Medium</vt:lpstr>
      <vt:lpstr>Raleway SemiBold</vt:lpstr>
      <vt:lpstr>Tahoma</vt:lpstr>
      <vt:lpstr>Tema do Office</vt:lpstr>
      <vt:lpstr>Apresentação do PowerPoint</vt:lpstr>
      <vt:lpstr>bem vindos!</vt:lpstr>
      <vt:lpstr>Apresentação do PowerPoint</vt:lpstr>
      <vt:lpstr>REGRAS BÁSICAS</vt:lpstr>
      <vt:lpstr>AGENDA DO TREINAMENTO</vt:lpstr>
      <vt:lpstr>Apresentação do PowerPoint</vt:lpstr>
      <vt:lpstr>O QUE É MENTORIA?</vt:lpstr>
      <vt:lpstr>Apresentação do PowerPoint</vt:lpstr>
      <vt:lpstr>Apresentação do PowerPoint</vt:lpstr>
      <vt:lpstr>Apresentação do PowerPoint</vt:lpstr>
      <vt:lpstr>Apresentação do PowerPoint</vt:lpstr>
      <vt:lpstr>MODO PAI</vt:lpstr>
      <vt:lpstr>MODO ADULTO</vt:lpstr>
      <vt:lpstr>Apresentação do PowerPoint</vt:lpstr>
      <vt:lpstr>Apresentação do PowerPoint</vt:lpstr>
      <vt:lpstr>ETAPAS DA RELAÇÃO DE MENTORIA</vt:lpstr>
      <vt:lpstr>1º ENCONTRO DE MENTORIA</vt:lpstr>
      <vt:lpstr>1º ENCONTRO DE MENTORIA</vt:lpstr>
      <vt:lpstr>ETAPAS DA RELAÇÃO DE MENTORIA</vt:lpstr>
      <vt:lpstr>10 CONSELHOS PARA MANTER UMA RELAÇÃO DE MENTORIA EXITOSA</vt:lpstr>
      <vt:lpstr>ADOTAR A ATITUDE CORRETA</vt:lpstr>
      <vt:lpstr>Apresentação do PowerPoint</vt:lpstr>
      <vt:lpstr>Apresentação do PowerPoint</vt:lpstr>
      <vt:lpstr>Apresentação do PowerPoint</vt:lpstr>
      <vt:lpstr>Apresentação do PowerPoint</vt:lpstr>
      <vt:lpstr>ETAPAS DA RELAÇÃO DE MENTORIA</vt:lpstr>
      <vt:lpstr> </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Aliança</dc:creator>
  <cp:lastModifiedBy>Carolina Calefi</cp:lastModifiedBy>
  <cp:revision>86</cp:revision>
  <dcterms:created xsi:type="dcterms:W3CDTF">2018-09-24T14:50:28Z</dcterms:created>
  <dcterms:modified xsi:type="dcterms:W3CDTF">2019-09-13T17:56:40Z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0x0101005387125DA3DDE748A1B93B977BA0B022</vt:lpwstr>
  </property>
</Properties>
</file>