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334" r:id="rId4"/>
    <p:sldId id="335" r:id="rId5"/>
    <p:sldId id="336" r:id="rId6"/>
    <p:sldId id="338" r:id="rId7"/>
    <p:sldId id="337" r:id="rId8"/>
    <p:sldId id="30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9B4"/>
    <a:srgbClr val="0DCD0D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3" autoAdjust="0"/>
    <p:restoredTop sz="85080" autoAdjust="0"/>
  </p:normalViewPr>
  <p:slideViewPr>
    <p:cSldViewPr snapToGrid="0">
      <p:cViewPr>
        <p:scale>
          <a:sx n="40" d="100"/>
          <a:sy n="40" d="100"/>
        </p:scale>
        <p:origin x="78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4D55C-5BCA-44E0-96C6-72DA3B9A5AD1}" type="datetimeFigureOut">
              <a:rPr lang="pt-BR" smtClean="0"/>
              <a:pPr/>
              <a:t>11/01/2017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5E1F7-53DC-47C4-B9C1-F11B5CE798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63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charset="0"/>
              <a:buChar char="•"/>
            </a:pPr>
            <a:r>
              <a:rPr lang="pt-BR" dirty="0"/>
              <a:t>Receba os participantes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cordialmente, à medida que forem chegando.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Inicie o encontro quando todos os participantes tiverem chegado ou quando der a tolerância do horário, definida pelo facilitador do treinamento. </a:t>
            </a:r>
          </a:p>
          <a:p>
            <a:pPr marL="171450" lvl="0" indent="-171450">
              <a:buFont typeface="Arial" charset="0"/>
              <a:buChar char="•"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Agradeça a presença de todos os participantes e lembre-os de que hoje se inicia o primeiro passo para se tornarem mentores da Aliança Empreendedora. </a:t>
            </a:r>
          </a:p>
          <a:p>
            <a:pPr marL="171450" lvl="0" indent="-171450">
              <a:buFont typeface="Arial" charset="0"/>
              <a:buChar char="•"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Neste encontro todos terão a oportunidade de ter contato com a metodologia, base filosófica e conceitos utilizados pela instituição no apoio a microempreendedores.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5E1F7-53DC-47C4-B9C1-F11B5CE798A9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6695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Esta é uma definição</a:t>
            </a:r>
            <a:r>
              <a:rPr lang="pt-BR" baseline="0" dirty="0"/>
              <a:t> de </a:t>
            </a:r>
            <a:r>
              <a:rPr lang="pt-BR" baseline="0" dirty="0" err="1"/>
              <a:t>mentoria</a:t>
            </a:r>
            <a:r>
              <a:rPr lang="pt-BR" baseline="0" dirty="0"/>
              <a:t> que temos na Aliança Empreendedora: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“</a:t>
            </a:r>
            <a:r>
              <a:rPr lang="pt-BR" baseline="0" dirty="0" err="1"/>
              <a:t>Mentoria</a:t>
            </a:r>
            <a:r>
              <a:rPr lang="pt-BR" baseline="0" dirty="0"/>
              <a:t> é um processo de </a:t>
            </a:r>
            <a:r>
              <a:rPr lang="pt-BR" sz="1200" dirty="0">
                <a:solidFill>
                  <a:srgbClr val="0070C0"/>
                </a:solidFill>
                <a:latin typeface="ColaborateLight" pitchFamily="50" charset="0"/>
              </a:rPr>
              <a:t>troca de experiências no qual o mentor motiva e auxilia o empreendedor no desenvolvimento de habilidades e mostra novos caminhos durante a abertura e o crescimento dos seus negócios.</a:t>
            </a:r>
            <a:r>
              <a:rPr lang="pt-BR" sz="1200" dirty="0">
                <a:solidFill>
                  <a:schemeClr val="tx1"/>
                </a:solidFill>
                <a:latin typeface="+mn-lt"/>
              </a:rPr>
              <a:t>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chemeClr val="tx1"/>
                </a:solidFill>
                <a:latin typeface="+mn-lt"/>
              </a:rPr>
              <a:t>Aguarde</a:t>
            </a:r>
            <a:r>
              <a:rPr lang="pt-BR" sz="1200" baseline="0" dirty="0">
                <a:solidFill>
                  <a:schemeClr val="tx1"/>
                </a:solidFill>
                <a:latin typeface="+mn-lt"/>
              </a:rPr>
              <a:t> dúvidas e comentários e prossiga. </a:t>
            </a:r>
            <a:endParaRPr lang="pt-BR" sz="1200" dirty="0">
              <a:solidFill>
                <a:srgbClr val="0070C0"/>
              </a:solidFill>
              <a:latin typeface="ColaborateLight" pitchFamily="50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5E1F7-53DC-47C4-B9C1-F11B5CE798A9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28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Esta é uma definição</a:t>
            </a:r>
            <a:r>
              <a:rPr lang="pt-BR" baseline="0" dirty="0"/>
              <a:t> de </a:t>
            </a:r>
            <a:r>
              <a:rPr lang="pt-BR" baseline="0" dirty="0" err="1"/>
              <a:t>mentoria</a:t>
            </a:r>
            <a:r>
              <a:rPr lang="pt-BR" baseline="0" dirty="0"/>
              <a:t> que temos na Aliança Empreendedora: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“</a:t>
            </a:r>
            <a:r>
              <a:rPr lang="pt-BR" baseline="0" dirty="0" err="1"/>
              <a:t>Mentoria</a:t>
            </a:r>
            <a:r>
              <a:rPr lang="pt-BR" baseline="0" dirty="0"/>
              <a:t> é um processo de </a:t>
            </a:r>
            <a:r>
              <a:rPr lang="pt-BR" sz="1200" dirty="0">
                <a:solidFill>
                  <a:srgbClr val="0070C0"/>
                </a:solidFill>
                <a:latin typeface="ColaborateLight" pitchFamily="50" charset="0"/>
              </a:rPr>
              <a:t>troca de experiências no qual o mentor motiva e auxilia o empreendedor no desenvolvimento de habilidades e mostra novos caminhos durante a abertura e o crescimento dos seus negócios.</a:t>
            </a:r>
            <a:r>
              <a:rPr lang="pt-BR" sz="1200" dirty="0">
                <a:solidFill>
                  <a:schemeClr val="tx1"/>
                </a:solidFill>
                <a:latin typeface="+mn-lt"/>
              </a:rPr>
              <a:t>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chemeClr val="tx1"/>
                </a:solidFill>
                <a:latin typeface="+mn-lt"/>
              </a:rPr>
              <a:t>Aguarde</a:t>
            </a:r>
            <a:r>
              <a:rPr lang="pt-BR" sz="1200" baseline="0" dirty="0">
                <a:solidFill>
                  <a:schemeClr val="tx1"/>
                </a:solidFill>
                <a:latin typeface="+mn-lt"/>
              </a:rPr>
              <a:t> dúvidas e comentários e prossiga. </a:t>
            </a:r>
            <a:endParaRPr lang="pt-BR" sz="1200" dirty="0">
              <a:solidFill>
                <a:srgbClr val="0070C0"/>
              </a:solidFill>
              <a:latin typeface="ColaborateLight" pitchFamily="50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5E1F7-53DC-47C4-B9C1-F11B5CE798A9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189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Esta é uma definição</a:t>
            </a:r>
            <a:r>
              <a:rPr lang="pt-BR" baseline="0" dirty="0"/>
              <a:t> de </a:t>
            </a:r>
            <a:r>
              <a:rPr lang="pt-BR" baseline="0" dirty="0" err="1"/>
              <a:t>mentoria</a:t>
            </a:r>
            <a:r>
              <a:rPr lang="pt-BR" baseline="0" dirty="0"/>
              <a:t> que temos na Aliança Empreendedora: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“</a:t>
            </a:r>
            <a:r>
              <a:rPr lang="pt-BR" baseline="0" dirty="0" err="1"/>
              <a:t>Mentoria</a:t>
            </a:r>
            <a:r>
              <a:rPr lang="pt-BR" baseline="0" dirty="0"/>
              <a:t> é um processo de </a:t>
            </a:r>
            <a:r>
              <a:rPr lang="pt-BR" sz="1200" dirty="0">
                <a:solidFill>
                  <a:srgbClr val="0070C0"/>
                </a:solidFill>
                <a:latin typeface="ColaborateLight" pitchFamily="50" charset="0"/>
              </a:rPr>
              <a:t>troca de experiências no qual o mentor motiva e auxilia o empreendedor no desenvolvimento de habilidades e mostra novos caminhos durante a abertura e o crescimento dos seus negócios.</a:t>
            </a:r>
            <a:r>
              <a:rPr lang="pt-BR" sz="1200" dirty="0">
                <a:solidFill>
                  <a:schemeClr val="tx1"/>
                </a:solidFill>
                <a:latin typeface="+mn-lt"/>
              </a:rPr>
              <a:t>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chemeClr val="tx1"/>
                </a:solidFill>
                <a:latin typeface="+mn-lt"/>
              </a:rPr>
              <a:t>Aguarde</a:t>
            </a:r>
            <a:r>
              <a:rPr lang="pt-BR" sz="1200" baseline="0" dirty="0">
                <a:solidFill>
                  <a:schemeClr val="tx1"/>
                </a:solidFill>
                <a:latin typeface="+mn-lt"/>
              </a:rPr>
              <a:t> dúvidas e comentários e prossiga. </a:t>
            </a:r>
            <a:endParaRPr lang="pt-BR" sz="1200" dirty="0">
              <a:solidFill>
                <a:srgbClr val="0070C0"/>
              </a:solidFill>
              <a:latin typeface="ColaborateLight" pitchFamily="50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5E1F7-53DC-47C4-B9C1-F11B5CE798A9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389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Esta é uma definição</a:t>
            </a:r>
            <a:r>
              <a:rPr lang="pt-BR" baseline="0" dirty="0"/>
              <a:t> de </a:t>
            </a:r>
            <a:r>
              <a:rPr lang="pt-BR" baseline="0" dirty="0" err="1"/>
              <a:t>mentoria</a:t>
            </a:r>
            <a:r>
              <a:rPr lang="pt-BR" baseline="0" dirty="0"/>
              <a:t> que temos na Aliança Empreendedora: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“</a:t>
            </a:r>
            <a:r>
              <a:rPr lang="pt-BR" baseline="0" dirty="0" err="1"/>
              <a:t>Mentoria</a:t>
            </a:r>
            <a:r>
              <a:rPr lang="pt-BR" baseline="0" dirty="0"/>
              <a:t> é um processo de </a:t>
            </a:r>
            <a:r>
              <a:rPr lang="pt-BR" sz="1200" dirty="0">
                <a:solidFill>
                  <a:srgbClr val="0070C0"/>
                </a:solidFill>
                <a:latin typeface="ColaborateLight" pitchFamily="50" charset="0"/>
              </a:rPr>
              <a:t>troca de experiências no qual o mentor motiva e auxilia o empreendedor no desenvolvimento de habilidades e mostra novos caminhos durante a abertura e o crescimento dos seus negócios.</a:t>
            </a:r>
            <a:r>
              <a:rPr lang="pt-BR" sz="1200" dirty="0">
                <a:solidFill>
                  <a:schemeClr val="tx1"/>
                </a:solidFill>
                <a:latin typeface="+mn-lt"/>
              </a:rPr>
              <a:t>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chemeClr val="tx1"/>
                </a:solidFill>
                <a:latin typeface="+mn-lt"/>
              </a:rPr>
              <a:t>Aguarde</a:t>
            </a:r>
            <a:r>
              <a:rPr lang="pt-BR" sz="1200" baseline="0" dirty="0">
                <a:solidFill>
                  <a:schemeClr val="tx1"/>
                </a:solidFill>
                <a:latin typeface="+mn-lt"/>
              </a:rPr>
              <a:t> dúvidas e comentários e prossiga. </a:t>
            </a:r>
            <a:endParaRPr lang="pt-BR" sz="1200" dirty="0">
              <a:solidFill>
                <a:srgbClr val="0070C0"/>
              </a:solidFill>
              <a:latin typeface="ColaborateLight" pitchFamily="50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5E1F7-53DC-47C4-B9C1-F11B5CE798A9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973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Esta é uma definição</a:t>
            </a:r>
            <a:r>
              <a:rPr lang="pt-BR" baseline="0" dirty="0"/>
              <a:t> de </a:t>
            </a:r>
            <a:r>
              <a:rPr lang="pt-BR" baseline="0" dirty="0" err="1"/>
              <a:t>mentoria</a:t>
            </a:r>
            <a:r>
              <a:rPr lang="pt-BR" baseline="0" dirty="0"/>
              <a:t> que temos na Aliança Empreendedora: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“</a:t>
            </a:r>
            <a:r>
              <a:rPr lang="pt-BR" baseline="0" dirty="0" err="1"/>
              <a:t>Mentoria</a:t>
            </a:r>
            <a:r>
              <a:rPr lang="pt-BR" baseline="0" dirty="0"/>
              <a:t> é um processo de </a:t>
            </a:r>
            <a:r>
              <a:rPr lang="pt-BR" sz="1200" dirty="0">
                <a:solidFill>
                  <a:srgbClr val="0070C0"/>
                </a:solidFill>
                <a:latin typeface="ColaborateLight" pitchFamily="50" charset="0"/>
              </a:rPr>
              <a:t>troca de experiências no qual o mentor motiva e auxilia o empreendedor no desenvolvimento de habilidades e mostra novos caminhos durante a abertura e o crescimento dos seus negócios.</a:t>
            </a:r>
            <a:r>
              <a:rPr lang="pt-BR" sz="1200" dirty="0">
                <a:solidFill>
                  <a:schemeClr val="tx1"/>
                </a:solidFill>
                <a:latin typeface="+mn-lt"/>
              </a:rPr>
              <a:t>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chemeClr val="tx1"/>
                </a:solidFill>
                <a:latin typeface="+mn-lt"/>
              </a:rPr>
              <a:t>Aguarde</a:t>
            </a:r>
            <a:r>
              <a:rPr lang="pt-BR" sz="1200" baseline="0" dirty="0">
                <a:solidFill>
                  <a:schemeClr val="tx1"/>
                </a:solidFill>
                <a:latin typeface="+mn-lt"/>
              </a:rPr>
              <a:t> dúvidas e comentários e prossiga. </a:t>
            </a:r>
            <a:endParaRPr lang="pt-BR" sz="1200" dirty="0">
              <a:solidFill>
                <a:srgbClr val="0070C0"/>
              </a:solidFill>
              <a:latin typeface="ColaborateLight" pitchFamily="50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5E1F7-53DC-47C4-B9C1-F11B5CE798A9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397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Estas</a:t>
            </a:r>
            <a:r>
              <a:rPr lang="pt-BR" baseline="0" dirty="0"/>
              <a:t> imagens a seguir ilustram um pouco de como é a relação entre mentor e empreendedor. Estes conceitos vem da Análise Transacional.</a:t>
            </a:r>
          </a:p>
          <a:p>
            <a:r>
              <a:rPr lang="pt-BR" baseline="0" dirty="0"/>
              <a:t>Numa relação de dependência, há, de um lado, uma figura autoritária, o pai crítico, que ordena a realizar tal tarefa ou agir de tal forma. Do outro lado há a figura da criança que aceita aquela ordem como uma verdade absoluta. Criando assim uma relação de dependência.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5E1F7-53DC-47C4-B9C1-F11B5CE798A9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120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Num cenário de </a:t>
            </a:r>
            <a:r>
              <a:rPr lang="pt-BR" dirty="0" err="1"/>
              <a:t>empoderamento</a:t>
            </a:r>
            <a:r>
              <a:rPr lang="pt-BR" dirty="0"/>
              <a:t>, a</a:t>
            </a:r>
            <a:r>
              <a:rPr lang="pt-BR" baseline="0" dirty="0"/>
              <a:t> relação que a </a:t>
            </a:r>
            <a:r>
              <a:rPr lang="pt-BR" baseline="0" dirty="0" err="1"/>
              <a:t>mentoria</a:t>
            </a:r>
            <a:r>
              <a:rPr lang="pt-BR" baseline="0" dirty="0"/>
              <a:t> se enquadra, há duas figuras de adultos, em que se sugerem atividades e ocorrem debates e discussões sadias buscando uma construção conjunta.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5E1F7-53DC-47C4-B9C1-F11B5CE798A9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485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Agradeça a presença</a:t>
            </a:r>
            <a:r>
              <a:rPr lang="pt-BR" baseline="0" dirty="0"/>
              <a:t> de todos os participantes, disponibilize seus contatos para posteriores dúvidas e encerre o encontro.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5E1F7-53DC-47C4-B9C1-F11B5CE798A9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72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2B85-45C6-462D-85FC-046AFBDBCF77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A507-97EE-4104-A598-A289DA2D156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0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2B85-45C6-462D-85FC-046AFBDBCF77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A507-97EE-4104-A598-A289DA2D156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2B85-45C6-462D-85FC-046AFBDBCF77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A507-97EE-4104-A598-A289DA2D156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3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2B85-45C6-462D-85FC-046AFBDBCF77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A507-97EE-4104-A598-A289DA2D156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2B85-45C6-462D-85FC-046AFBDBCF77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A507-97EE-4104-A598-A289DA2D156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4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2B85-45C6-462D-85FC-046AFBDBCF77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A507-97EE-4104-A598-A289DA2D156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9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2B85-45C6-462D-85FC-046AFBDBCF77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A507-97EE-4104-A598-A289DA2D156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4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2B85-45C6-462D-85FC-046AFBDBCF77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A507-97EE-4104-A598-A289DA2D156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2B85-45C6-462D-85FC-046AFBDBCF77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A507-97EE-4104-A598-A289DA2D156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3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2B85-45C6-462D-85FC-046AFBDBCF77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A507-97EE-4104-A598-A289DA2D156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8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2B85-45C6-462D-85FC-046AFBDBCF77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A507-97EE-4104-A598-A289DA2D156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62B85-45C6-462D-85FC-046AFBDBCF77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9A507-97EE-4104-A598-A289DA2D156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3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mentoria@aliancaempreendedora.org.br" TargetMode="External"/><Relationship Id="rId3" Type="http://schemas.openxmlformats.org/officeDocument/2006/relationships/image" Target="../media/image12.jpeg"/><Relationship Id="rId7" Type="http://schemas.openxmlformats.org/officeDocument/2006/relationships/hyperlink" Target="http://instagram.com/aliancaempreendedor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aliancavideos" TargetMode="External"/><Relationship Id="rId5" Type="http://schemas.openxmlformats.org/officeDocument/2006/relationships/hyperlink" Target="http://www.facebook.com/AliancaEmpreendedora" TargetMode="External"/><Relationship Id="rId4" Type="http://schemas.openxmlformats.org/officeDocument/2006/relationships/hyperlink" Target="http://www.twitter.com/AliancaEmpreen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356" y="2236436"/>
            <a:ext cx="3425041" cy="2385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4976" y="2544153"/>
            <a:ext cx="57294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bg1"/>
                </a:solidFill>
                <a:latin typeface="ColaborateLight" pitchFamily="50" charset="0"/>
              </a:rPr>
              <a:t>Treinamento</a:t>
            </a:r>
          </a:p>
          <a:p>
            <a:r>
              <a:rPr lang="pt-BR" sz="5400" dirty="0">
                <a:solidFill>
                  <a:schemeClr val="bg1"/>
                </a:solidFill>
                <a:latin typeface="ColaborateLight" pitchFamily="50" charset="0"/>
              </a:rPr>
              <a:t>de Empreendedores</a:t>
            </a:r>
            <a:endParaRPr lang="en-US" sz="5400" dirty="0">
              <a:solidFill>
                <a:schemeClr val="bg1"/>
              </a:solidFill>
              <a:latin typeface="ColaborateLight" pitchFamily="50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129376" y="1892301"/>
            <a:ext cx="0" cy="30733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30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6" t="8218"/>
          <a:stretch/>
        </p:blipFill>
        <p:spPr bwMode="auto">
          <a:xfrm>
            <a:off x="-1" y="0"/>
            <a:ext cx="12191999" cy="110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36978" y="2153030"/>
            <a:ext cx="39305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rgbClr val="0070C0"/>
                </a:solidFill>
                <a:latin typeface="ColaborateLight" pitchFamily="50" charset="0"/>
              </a:rPr>
              <a:t>Um processo de troca de experiências no qual o mentor motiva e auxilia o empreendedor no desenvolvimento de habilidades e mostra novos caminhos durante a abertura e o crescimento dos seus negócios.</a:t>
            </a:r>
          </a:p>
          <a:p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5268035" y="2475716"/>
            <a:ext cx="13648" cy="387124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16" y="1446043"/>
            <a:ext cx="6005015" cy="46061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" t="9950" r="-149" b="33369"/>
          <a:stretch/>
        </p:blipFill>
        <p:spPr>
          <a:xfrm>
            <a:off x="1153235" y="4572931"/>
            <a:ext cx="3098041" cy="175598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966948" y="1105469"/>
            <a:ext cx="2947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err="1">
                <a:solidFill>
                  <a:srgbClr val="0070C0"/>
                </a:solidFill>
                <a:latin typeface="ColaborateLight" pitchFamily="50" charset="0"/>
              </a:rPr>
              <a:t>Mentoria</a:t>
            </a:r>
            <a:endParaRPr lang="pt-BR" sz="5400" dirty="0">
              <a:solidFill>
                <a:srgbClr val="0070C0"/>
              </a:solidFill>
              <a:latin typeface="Colaborate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1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36977" y="1251884"/>
            <a:ext cx="105727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dirty="0">
                <a:latin typeface="ColaborateLight" pitchFamily="50" charset="0"/>
              </a:rPr>
              <a:t>Suporte para atingir os seus objetivos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dirty="0">
                <a:latin typeface="ColaborateLight" pitchFamily="50" charset="0"/>
              </a:rPr>
              <a:t>Compartilhar o seu conhecimento (gratuitamente!)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dirty="0">
                <a:latin typeface="ColaborateLight" pitchFamily="50" charset="0"/>
              </a:rPr>
              <a:t>Ouvinte e confidente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dirty="0">
                <a:latin typeface="ColaborateLight" pitchFamily="50" charset="0"/>
              </a:rPr>
              <a:t>Diferente perspectiva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dirty="0">
                <a:latin typeface="ColaborateLight" pitchFamily="50" charset="0"/>
              </a:rPr>
              <a:t>Encorajamento e motivação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dirty="0">
                <a:latin typeface="ColaborateLight" pitchFamily="50" charset="0"/>
              </a:rPr>
              <a:t>Perguntas e desafios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dirty="0">
                <a:latin typeface="ColaborateLight" pitchFamily="50" charset="0"/>
              </a:rPr>
              <a:t>Foco e produtividade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dirty="0">
                <a:latin typeface="ColaborateLight" pitchFamily="50" charset="0"/>
              </a:rPr>
              <a:t>Conexões</a:t>
            </a:r>
            <a:endParaRPr lang="pt-BR" sz="3600" dirty="0">
              <a:solidFill>
                <a:srgbClr val="0070C0"/>
              </a:solidFill>
              <a:latin typeface="ColaborateLight" pitchFamily="50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713208" y="124112"/>
            <a:ext cx="7666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rgbClr val="0070C0"/>
                </a:solidFill>
                <a:latin typeface="ColaborateLight" pitchFamily="50" charset="0"/>
              </a:rPr>
              <a:t>Como mentor pode ajudar?</a:t>
            </a:r>
          </a:p>
        </p:txBody>
      </p:sp>
    </p:spTree>
    <p:extLst>
      <p:ext uri="{BB962C8B-B14F-4D97-AF65-F5344CB8AC3E}">
        <p14:creationId xmlns:p14="http://schemas.microsoft.com/office/powerpoint/2010/main" val="294478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0725" y="1428348"/>
            <a:ext cx="105727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dirty="0">
                <a:latin typeface="ColaborateLight" pitchFamily="50" charset="0"/>
              </a:rPr>
              <a:t>Alguém dizendo como você deve gerenciar o seu negócio</a:t>
            </a:r>
          </a:p>
          <a:p>
            <a:pPr algn="just"/>
            <a:endParaRPr lang="pt-BR" sz="3600" dirty="0">
              <a:latin typeface="ColaborateLight" pitchFamily="50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dirty="0">
                <a:latin typeface="ColaborateLight" pitchFamily="50" charset="0"/>
              </a:rPr>
              <a:t>Fazer por você</a:t>
            </a:r>
          </a:p>
          <a:p>
            <a:pPr algn="just"/>
            <a:endParaRPr lang="pt-BR" sz="3600" dirty="0">
              <a:latin typeface="ColaborateLight" pitchFamily="50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dirty="0">
                <a:latin typeface="ColaborateLight" pitchFamily="50" charset="0"/>
              </a:rPr>
              <a:t>Financiar o seu negócio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713208" y="124112"/>
            <a:ext cx="7666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rgbClr val="0070C0"/>
                </a:solidFill>
                <a:latin typeface="ColaborateLight" pitchFamily="50" charset="0"/>
              </a:rPr>
              <a:t>O que não é </a:t>
            </a:r>
            <a:r>
              <a:rPr lang="pt-BR" sz="5400" dirty="0" err="1">
                <a:solidFill>
                  <a:srgbClr val="0070C0"/>
                </a:solidFill>
                <a:latin typeface="ColaborateLight" pitchFamily="50" charset="0"/>
              </a:rPr>
              <a:t>Mentoria</a:t>
            </a:r>
            <a:r>
              <a:rPr lang="pt-BR" sz="5400" dirty="0">
                <a:solidFill>
                  <a:srgbClr val="0070C0"/>
                </a:solidFill>
                <a:latin typeface="ColaborateLight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462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20703" y="156196"/>
            <a:ext cx="7666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0070C0"/>
                </a:solidFill>
                <a:latin typeface="ColaborateLight" pitchFamily="50" charset="0"/>
              </a:rPr>
              <a:t>Etapas </a:t>
            </a:r>
            <a:r>
              <a:rPr lang="pt-BR" sz="5400" dirty="0" err="1">
                <a:solidFill>
                  <a:srgbClr val="0070C0"/>
                </a:solidFill>
                <a:latin typeface="ColaborateLight" pitchFamily="50" charset="0"/>
              </a:rPr>
              <a:t>mentoria</a:t>
            </a:r>
            <a:endParaRPr lang="pt-BR" sz="5400" dirty="0">
              <a:solidFill>
                <a:srgbClr val="0070C0"/>
              </a:solidFill>
              <a:latin typeface="ColaborateLight" pitchFamily="50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3" y="1636294"/>
            <a:ext cx="10619874" cy="38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1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36977" y="1251884"/>
            <a:ext cx="105727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dirty="0">
                <a:latin typeface="ColaborateLight" pitchFamily="50" charset="0"/>
              </a:rPr>
              <a:t>Promessas quebradas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dirty="0">
                <a:latin typeface="ColaborateLight" pitchFamily="50" charset="0"/>
              </a:rPr>
              <a:t>Reuniões canceladas repetidamente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dirty="0">
                <a:latin typeface="ColaborateLight" pitchFamily="50" charset="0"/>
              </a:rPr>
              <a:t>Conflito de valores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dirty="0">
                <a:latin typeface="ColaborateLight" pitchFamily="50" charset="0"/>
              </a:rPr>
              <a:t>Falta de identificação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dirty="0">
                <a:latin typeface="ColaborateLight" pitchFamily="50" charset="0"/>
              </a:rPr>
              <a:t>Mentor muito entusiasmado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dirty="0">
                <a:latin typeface="ColaborateLight" pitchFamily="50" charset="0"/>
              </a:rPr>
              <a:t>Mentor dita local do encontro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dirty="0">
                <a:latin typeface="ColaborateLight" pitchFamily="50" charset="0"/>
              </a:rPr>
              <a:t>Insegurança sobre conselho fornecido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713208" y="124112"/>
            <a:ext cx="7666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rgbClr val="0070C0"/>
                </a:solidFill>
                <a:latin typeface="ColaborateLight" pitchFamily="50" charset="0"/>
              </a:rPr>
              <a:t>Desafios na </a:t>
            </a:r>
            <a:r>
              <a:rPr lang="pt-BR" sz="5400" dirty="0" err="1">
                <a:solidFill>
                  <a:srgbClr val="0070C0"/>
                </a:solidFill>
                <a:latin typeface="ColaborateLight" pitchFamily="50" charset="0"/>
              </a:rPr>
              <a:t>mentoria</a:t>
            </a:r>
            <a:endParaRPr lang="pt-BR" sz="5400" dirty="0">
              <a:solidFill>
                <a:srgbClr val="0070C0"/>
              </a:solidFill>
              <a:latin typeface="Colaborate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07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trela de 12 Pontos 21"/>
          <p:cNvSpPr/>
          <p:nvPr/>
        </p:nvSpPr>
        <p:spPr>
          <a:xfrm rot="1693518">
            <a:off x="9630760" y="1717533"/>
            <a:ext cx="1992573" cy="1956347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6" t="8218"/>
          <a:stretch/>
        </p:blipFill>
        <p:spPr bwMode="auto">
          <a:xfrm>
            <a:off x="-1" y="0"/>
            <a:ext cx="12191999" cy="110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09439" y="1105469"/>
            <a:ext cx="11395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1069B4"/>
                </a:solidFill>
                <a:latin typeface="ColaborateLight" pitchFamily="50" charset="0"/>
              </a:rPr>
              <a:t>Técnicas de facilitação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489275" y="2061930"/>
            <a:ext cx="5213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solidFill>
                  <a:srgbClr val="1069B4"/>
                </a:solidFill>
                <a:latin typeface="ColaborateLight" pitchFamily="50" charset="0"/>
              </a:rPr>
              <a:t>Empoderamento</a:t>
            </a:r>
            <a:r>
              <a:rPr lang="pt-BR" sz="2800" dirty="0">
                <a:solidFill>
                  <a:srgbClr val="1069B4"/>
                </a:solidFill>
                <a:latin typeface="ColaborateLight" pitchFamily="50" charset="0"/>
              </a:rPr>
              <a:t> vs. Dependência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34"/>
          <a:stretch/>
        </p:blipFill>
        <p:spPr>
          <a:xfrm>
            <a:off x="3308353" y="2838734"/>
            <a:ext cx="1289806" cy="111911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>
          <a:xfrm>
            <a:off x="3242393" y="4177701"/>
            <a:ext cx="1355766" cy="117904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>
          <a:xfrm>
            <a:off x="3275373" y="5509145"/>
            <a:ext cx="1355766" cy="117904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>
          <a:xfrm>
            <a:off x="7052393" y="2808769"/>
            <a:ext cx="1355766" cy="117904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>
          <a:xfrm>
            <a:off x="7052393" y="4128838"/>
            <a:ext cx="1355766" cy="117904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1"/>
          <a:stretch/>
        </p:blipFill>
        <p:spPr>
          <a:xfrm>
            <a:off x="7058168" y="5488672"/>
            <a:ext cx="1349991" cy="1163276"/>
          </a:xfrm>
          <a:prstGeom prst="rect">
            <a:avLst/>
          </a:prstGeom>
        </p:spPr>
      </p:pic>
      <p:cxnSp>
        <p:nvCxnSpPr>
          <p:cNvPr id="12" name="Conector de seta reta 11"/>
          <p:cNvCxnSpPr/>
          <p:nvPr/>
        </p:nvCxnSpPr>
        <p:spPr>
          <a:xfrm>
            <a:off x="4991581" y="3398291"/>
            <a:ext cx="2060812" cy="2210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 flipV="1">
            <a:off x="4790364" y="3612891"/>
            <a:ext cx="2060812" cy="2210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4631139" y="2838734"/>
            <a:ext cx="57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1069B4"/>
                </a:solidFill>
                <a:latin typeface="ColaborateLight" pitchFamily="50" charset="0"/>
              </a:rPr>
              <a:t>Pai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230212" y="6251838"/>
            <a:ext cx="1093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1069B4"/>
                </a:solidFill>
                <a:latin typeface="ColaborateLight" pitchFamily="50" charset="0"/>
              </a:rPr>
              <a:t>Criança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011077" y="2133426"/>
            <a:ext cx="1678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1069B4"/>
                </a:solidFill>
                <a:latin typeface="ColaborateLight" pitchFamily="50" charset="0"/>
              </a:rPr>
              <a:t>“Você deve fazer dessa forma!”</a:t>
            </a:r>
            <a:endParaRPr lang="pt-BR" dirty="0">
              <a:latin typeface="ColaborateLight" pitchFamily="50" charset="0"/>
            </a:endParaRPr>
          </a:p>
        </p:txBody>
      </p:sp>
      <p:sp>
        <p:nvSpPr>
          <p:cNvPr id="18" name="Texto explicativo em elipse 17"/>
          <p:cNvSpPr/>
          <p:nvPr/>
        </p:nvSpPr>
        <p:spPr>
          <a:xfrm>
            <a:off x="1011077" y="2001502"/>
            <a:ext cx="1678668" cy="1294235"/>
          </a:xfrm>
          <a:prstGeom prst="wedgeEllipseCallout">
            <a:avLst>
              <a:gd name="adj1" fmla="val 68501"/>
              <a:gd name="adj2" fmla="val 530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8702721" y="4765850"/>
            <a:ext cx="1678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1069B4"/>
                </a:solidFill>
                <a:latin typeface="ColaborateLight" pitchFamily="50" charset="0"/>
              </a:rPr>
              <a:t>“Ok. Obrigado.”</a:t>
            </a:r>
            <a:endParaRPr lang="pt-BR" dirty="0">
              <a:latin typeface="ColaborateLight" pitchFamily="50" charset="0"/>
            </a:endParaRPr>
          </a:p>
        </p:txBody>
      </p:sp>
      <p:sp>
        <p:nvSpPr>
          <p:cNvPr id="20" name="Texto explicativo em elipse 19"/>
          <p:cNvSpPr/>
          <p:nvPr/>
        </p:nvSpPr>
        <p:spPr>
          <a:xfrm>
            <a:off x="8702721" y="4633927"/>
            <a:ext cx="1678668" cy="1041752"/>
          </a:xfrm>
          <a:prstGeom prst="wedgeEllipseCallout">
            <a:avLst>
              <a:gd name="adj1" fmla="val -59142"/>
              <a:gd name="adj2" fmla="val 700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 rot="1693518">
            <a:off x="10004742" y="1914281"/>
            <a:ext cx="13002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1069B4"/>
                </a:solidFill>
                <a:latin typeface="ColaborateLight" pitchFamily="50" charset="0"/>
              </a:rPr>
              <a:t>Pai</a:t>
            </a:r>
          </a:p>
          <a:p>
            <a:pPr algn="ctr"/>
            <a:r>
              <a:rPr lang="pt-BR" sz="2800" dirty="0">
                <a:solidFill>
                  <a:srgbClr val="1069B4"/>
                </a:solidFill>
                <a:latin typeface="ColaborateLight" pitchFamily="50" charset="0"/>
              </a:rPr>
              <a:t>x</a:t>
            </a:r>
          </a:p>
          <a:p>
            <a:pPr algn="ctr"/>
            <a:r>
              <a:rPr lang="pt-BR" sz="2800" dirty="0">
                <a:solidFill>
                  <a:srgbClr val="1069B4"/>
                </a:solidFill>
                <a:latin typeface="ColaborateLight" pitchFamily="50" charset="0"/>
              </a:rPr>
              <a:t>Criança</a:t>
            </a:r>
          </a:p>
        </p:txBody>
      </p:sp>
    </p:spTree>
    <p:extLst>
      <p:ext uri="{BB962C8B-B14F-4D97-AF65-F5344CB8AC3E}">
        <p14:creationId xmlns:p14="http://schemas.microsoft.com/office/powerpoint/2010/main" val="3281751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trela de 12 Pontos 29"/>
          <p:cNvSpPr/>
          <p:nvPr/>
        </p:nvSpPr>
        <p:spPr>
          <a:xfrm rot="20013339">
            <a:off x="377260" y="1345365"/>
            <a:ext cx="1992573" cy="1956347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6" t="8218"/>
          <a:stretch/>
        </p:blipFill>
        <p:spPr bwMode="auto">
          <a:xfrm>
            <a:off x="-1" y="0"/>
            <a:ext cx="12191999" cy="110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09439" y="1105469"/>
            <a:ext cx="11395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1069B4"/>
                </a:solidFill>
                <a:latin typeface="ColaborateLight" pitchFamily="50" charset="0"/>
              </a:rPr>
              <a:t>Técnicas de facilitação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489275" y="2061930"/>
            <a:ext cx="5213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solidFill>
                  <a:srgbClr val="1069B4"/>
                </a:solidFill>
              </a:rPr>
              <a:t>Empoderamento</a:t>
            </a:r>
            <a:r>
              <a:rPr lang="pt-BR" sz="2800" dirty="0">
                <a:solidFill>
                  <a:srgbClr val="1069B4"/>
                </a:solidFill>
              </a:rPr>
              <a:t> vs. Dependência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>
          <a:xfrm>
            <a:off x="3219645" y="2829753"/>
            <a:ext cx="1355766" cy="117904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>
          <a:xfrm>
            <a:off x="3219645" y="5509145"/>
            <a:ext cx="1355766" cy="117904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>
          <a:xfrm>
            <a:off x="7052393" y="2808769"/>
            <a:ext cx="1355766" cy="117904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>
          <a:xfrm>
            <a:off x="7052393" y="5473736"/>
            <a:ext cx="1355766" cy="1179044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4390908" y="5166296"/>
            <a:ext cx="936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1069B4"/>
                </a:solidFill>
                <a:latin typeface="ColaborateLight" pitchFamily="50" charset="0"/>
              </a:rPr>
              <a:t>Adulto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147554" y="3475470"/>
            <a:ext cx="1678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1069B4"/>
                </a:solidFill>
                <a:latin typeface="ColaborateLight" pitchFamily="50" charset="0"/>
              </a:rPr>
              <a:t>“Por quais desafios você está passando agora?”</a:t>
            </a:r>
            <a:endParaRPr lang="pt-BR" sz="1600" dirty="0">
              <a:latin typeface="ColaborateLight" pitchFamily="50" charset="0"/>
            </a:endParaRPr>
          </a:p>
        </p:txBody>
      </p:sp>
      <p:sp>
        <p:nvSpPr>
          <p:cNvPr id="18" name="Texto explicativo em elipse 17"/>
          <p:cNvSpPr/>
          <p:nvPr/>
        </p:nvSpPr>
        <p:spPr>
          <a:xfrm>
            <a:off x="1078174" y="3364148"/>
            <a:ext cx="1775344" cy="1399549"/>
          </a:xfrm>
          <a:prstGeom prst="wedgeEllipseCallout">
            <a:avLst>
              <a:gd name="adj1" fmla="val 68501"/>
              <a:gd name="adj2" fmla="val 530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3"/>
          <a:stretch/>
        </p:blipFill>
        <p:spPr>
          <a:xfrm>
            <a:off x="3215708" y="4195425"/>
            <a:ext cx="1352621" cy="117092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3"/>
          <a:stretch/>
        </p:blipFill>
        <p:spPr>
          <a:xfrm>
            <a:off x="7055538" y="4180387"/>
            <a:ext cx="1352621" cy="1170926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6442882" y="5153314"/>
            <a:ext cx="940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1069B4"/>
                </a:solidFill>
                <a:latin typeface="ColaborateLight" pitchFamily="50" charset="0"/>
              </a:rPr>
              <a:t>Adulto</a:t>
            </a:r>
          </a:p>
        </p:txBody>
      </p:sp>
      <p:cxnSp>
        <p:nvCxnSpPr>
          <p:cNvPr id="23" name="Conector de seta reta 22"/>
          <p:cNvCxnSpPr/>
          <p:nvPr/>
        </p:nvCxnSpPr>
        <p:spPr>
          <a:xfrm>
            <a:off x="4722125" y="4633927"/>
            <a:ext cx="21909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H="1">
            <a:off x="4722125" y="4967785"/>
            <a:ext cx="219099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8702721" y="3522422"/>
            <a:ext cx="2010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1069B4"/>
                </a:solidFill>
                <a:latin typeface="ColaborateLight" pitchFamily="50" charset="0"/>
              </a:rPr>
              <a:t>“Bom... O maior deles é ‘como conseguir novos clientes?’”</a:t>
            </a:r>
            <a:endParaRPr lang="pt-BR" sz="1600" dirty="0">
              <a:latin typeface="ColaborateLight" pitchFamily="50" charset="0"/>
            </a:endParaRPr>
          </a:p>
        </p:txBody>
      </p:sp>
      <p:sp>
        <p:nvSpPr>
          <p:cNvPr id="28" name="Texto explicativo em elipse 27"/>
          <p:cNvSpPr/>
          <p:nvPr/>
        </p:nvSpPr>
        <p:spPr>
          <a:xfrm>
            <a:off x="8750487" y="3323204"/>
            <a:ext cx="1860647" cy="1492315"/>
          </a:xfrm>
          <a:prstGeom prst="wedgeEllipseCallout">
            <a:avLst>
              <a:gd name="adj1" fmla="val -63207"/>
              <a:gd name="adj2" fmla="val 498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 rot="20013339">
            <a:off x="710687" y="1631041"/>
            <a:ext cx="13257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1069B4"/>
                </a:solidFill>
                <a:latin typeface="ColaborateLight" pitchFamily="50" charset="0"/>
              </a:rPr>
              <a:t>Adulto</a:t>
            </a:r>
          </a:p>
          <a:p>
            <a:pPr algn="ctr"/>
            <a:r>
              <a:rPr lang="pt-BR" sz="2800" dirty="0">
                <a:solidFill>
                  <a:srgbClr val="1069B4"/>
                </a:solidFill>
                <a:latin typeface="ColaborateLight" pitchFamily="50" charset="0"/>
              </a:rPr>
              <a:t>x</a:t>
            </a:r>
          </a:p>
          <a:p>
            <a:pPr algn="ctr"/>
            <a:r>
              <a:rPr lang="pt-BR" sz="2800" dirty="0">
                <a:solidFill>
                  <a:srgbClr val="1069B4"/>
                </a:solidFill>
                <a:latin typeface="ColaborateLight" pitchFamily="50" charset="0"/>
              </a:rPr>
              <a:t>Adulto</a:t>
            </a:r>
          </a:p>
        </p:txBody>
      </p:sp>
    </p:spTree>
    <p:extLst>
      <p:ext uri="{BB962C8B-B14F-4D97-AF65-F5344CB8AC3E}">
        <p14:creationId xmlns:p14="http://schemas.microsoft.com/office/powerpoint/2010/main" val="8971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/>
          </p:cNvPr>
          <p:cNvSpPr/>
          <p:nvPr/>
        </p:nvSpPr>
        <p:spPr>
          <a:xfrm>
            <a:off x="1845128" y="3910283"/>
            <a:ext cx="457201" cy="449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hlinkClick r:id="rId5"/>
          </p:cNvPr>
          <p:cNvSpPr/>
          <p:nvPr/>
        </p:nvSpPr>
        <p:spPr>
          <a:xfrm>
            <a:off x="2340433" y="3915725"/>
            <a:ext cx="457201" cy="449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2803079" y="3904836"/>
            <a:ext cx="457201" cy="449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rId7"/>
          </p:cNvPr>
          <p:cNvSpPr/>
          <p:nvPr/>
        </p:nvSpPr>
        <p:spPr>
          <a:xfrm>
            <a:off x="3282057" y="3893946"/>
            <a:ext cx="457201" cy="449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4653887" y="2948421"/>
            <a:ext cx="4353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Equipe de </a:t>
            </a:r>
            <a:r>
              <a:rPr lang="pt-BR" dirty="0" err="1">
                <a:solidFill>
                  <a:schemeClr val="bg1"/>
                </a:solidFill>
              </a:rPr>
              <a:t>Mentoria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  <a:hlinkClick r:id="rId8"/>
              </a:rPr>
              <a:t>mentoria@aliancaempreendedora.org.br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69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5962</TotalTime>
  <Words>689</Words>
  <Application>Microsoft Office PowerPoint</Application>
  <PresentationFormat>Widescreen</PresentationFormat>
  <Paragraphs>80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ColaborateLight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César Brasil</dc:creator>
  <cp:lastModifiedBy>Ariel Pascke</cp:lastModifiedBy>
  <cp:revision>404</cp:revision>
  <dcterms:created xsi:type="dcterms:W3CDTF">2014-10-16T22:18:47Z</dcterms:created>
  <dcterms:modified xsi:type="dcterms:W3CDTF">2017-01-11T17:42:16Z</dcterms:modified>
</cp:coreProperties>
</file>