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10"/>
  </p:notesMasterIdLst>
  <p:sldIdLst>
    <p:sldId id="256" r:id="rId2"/>
    <p:sldId id="260" r:id="rId3"/>
    <p:sldId id="261" r:id="rId4"/>
    <p:sldId id="265" r:id="rId5"/>
    <p:sldId id="268" r:id="rId6"/>
    <p:sldId id="269" r:id="rId7"/>
    <p:sldId id="270" r:id="rId8"/>
    <p:sldId id="27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B24"/>
    <a:srgbClr val="FFB236"/>
    <a:srgbClr val="FFECCD"/>
    <a:srgbClr val="FFD99B"/>
    <a:srgbClr val="FF5250"/>
    <a:srgbClr val="FF7C56"/>
    <a:srgbClr val="FE0000"/>
    <a:srgbClr val="FF5958"/>
    <a:srgbClr val="E511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0812" autoAdjust="0"/>
  </p:normalViewPr>
  <p:slideViewPr>
    <p:cSldViewPr snapToGrid="0">
      <p:cViewPr varScale="1">
        <p:scale>
          <a:sx n="55" d="100"/>
          <a:sy n="55" d="100"/>
        </p:scale>
        <p:origin x="126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8A023C-5EDA-465A-AC55-D1DEFD9D1D3B}" type="datetimeFigureOut">
              <a:rPr lang="pt-BR" smtClean="0"/>
              <a:t>13/02/2017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E2D6F-A8E9-405F-B7AC-0A8AD10F25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9077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 Programa acontece desde 2013 e já capacitou 1192 empreendedores em várias partes do Brasil. Ele já esteve em São Paulo (na capital, em Paraisópolis, Heliópolis e Brasilândia), Pernambuco (Cabo de Santo Agostinho, São Lourenço da Mata, Jaboatão e Petrolina), Paraíba (Patos), Rio Grande do Norte (Mossoró) e Sergipe (Aracaju).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E2D6F-A8E9-405F-B7AC-0A8AD10F251C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9203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Esse projeto é uma iniciativa do Banco Santander, </a:t>
            </a:r>
            <a:r>
              <a:rPr lang="pt-BR" b="0" dirty="0"/>
              <a:t>que tem como cultura Contribuir para que as pessoas e os negócios prosperem, Gerando resultados com práticas de gestão e soluções financeiras transformadoras que perenizem o meio ambiente e promovam o desenvolvimento da sociedade. Além de promover Inclusão social e econômica da população brasileira. O banco uniu forças com a Accenture, uma empresa de consultoria em gestão e tecnologia, que acredita no empreendedorismo. Para junto com a Aliança Empreendedora levar capacitação a vários empreendedores do Brasil. A Aliança é uma ONG, que apoia microempreendedores em todo Brasil, fortalecendo suas as competências empreendedoras, para que eles possam ter mais possibilidades em seus negócios e prosperar.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E2D6F-A8E9-405F-B7AC-0A8AD10F251C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5661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É uma das formas de apoio do Programa Parceiros em Ação. É uma capacitação intensiva de uma semana, que irá percorrer 10 cidades do Brasil, levando compartilhando conhecimento e muito mais...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E2D6F-A8E9-405F-B7AC-0A8AD10F251C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3335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Nessa semana cada dia terá um tema: Hoje será Perfil empreendedor e rede de contatos, terá uma atividade para que vocês possam parar um pouco e olhar para si mesmos e para seus negócios; amanhã será vendas, olhar para o ciclo de vendas e pensar como isso está funcionando no seu negócio; terceiro dia: formação de preço, dia de pensar: será que seu preço está de acordo com seus custos, o que precisa estar incluso, que estratégias podem ser feitas; quarto dia: Controles financeiros: como estão os controles do negócio, você sabe quanto está gastando, quanto está ganhando, está tendo lucro ou prejuízo? E no quinto dia falaremos sobre o que esses controles podem falar do negócio, como podem ajudar a tomar decisões. </a:t>
            </a:r>
          </a:p>
          <a:p>
            <a:r>
              <a:rPr lang="pt-BR" dirty="0"/>
              <a:t>Tudo isso com atividades, trocas, interações de forma bem participativa, No final da semana, quem tiver mais de 75% de presença receberá um certificado e ao final de cada encontro vocês receberão um desafio para colocar em prática todo aprendizado e...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E2D6F-A8E9-405F-B7AC-0A8AD10F251C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3416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Vocês podem ser reconhecidos como empreendedor destaque dessa turma. Essa premiação será dada contando a presença de vocês (espero que vocês estejam aqui todos os dias dessa semana) a entrega dos desafios (colocar em prática o que está aprendendo) e a participação nos encontros (contribui também com a turma, com as atividades). O empreendedor destaque irá receber uma placa de reconhecimento, um vídeo curto do negócio para compartilhar com os clientes, uma publicação em algum jornal ou rádio local e uma assessoria técnica presencial, só para você, sobre o assunto que for importante para seu negócio.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E2D6F-A8E9-405F-B7AC-0A8AD10F251C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3941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Dúvidas? Posso convidar alguém? Sim, se a turma não estiver completa</a:t>
            </a:r>
          </a:p>
          <a:p>
            <a:r>
              <a:rPr lang="pt-BR" dirty="0"/>
              <a:t>Preciso pagar para participar? Não, a capacitação é totalmente gratuita</a:t>
            </a:r>
          </a:p>
          <a:p>
            <a:r>
              <a:rPr lang="pt-BR" dirty="0"/>
              <a:t>Preciso ter pego ou pegar crédito? Não, a capacitação é aberta para todos </a:t>
            </a:r>
            <a:r>
              <a:rPr lang="pt-BR"/>
              <a:t>os empreendedores.</a:t>
            </a:r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E2D6F-A8E9-405F-B7AC-0A8AD10F251C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6828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5853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680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4610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1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7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7.jp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25.png"/><Relationship Id="rId5" Type="http://schemas.openxmlformats.org/officeDocument/2006/relationships/image" Target="../media/image20.png"/><Relationship Id="rId10" Type="http://schemas.openxmlformats.org/officeDocument/2006/relationships/image" Target="../media/image24.png"/><Relationship Id="rId4" Type="http://schemas.openxmlformats.org/officeDocument/2006/relationships/image" Target="../media/image6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microsoft.com/office/2007/relationships/hdphoto" Target="../media/hdphoto2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6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2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429" y="5973481"/>
            <a:ext cx="1337661" cy="73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059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059072" y="1320139"/>
            <a:ext cx="670037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altLang="pt-B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Gotham"/>
                <a:cs typeface="Gotham Bold" pitchFamily="2" charset="0"/>
              </a:rPr>
              <a:t>C</a:t>
            </a:r>
            <a:r>
              <a:rPr lang="en-US" altLang="pt-BR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otham"/>
                <a:cs typeface="Gotham Bold" pitchFamily="2" charset="0"/>
              </a:rPr>
              <a:t>apacitação</a:t>
            </a:r>
            <a:r>
              <a:rPr lang="en-US" altLang="pt-B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Gotham"/>
                <a:cs typeface="Gotham Bold" pitchFamily="2" charset="0"/>
              </a:rPr>
              <a:t> </a:t>
            </a:r>
            <a:r>
              <a:rPr lang="en-US" altLang="pt-BR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otham"/>
                <a:cs typeface="Gotham Bold" pitchFamily="2" charset="0"/>
              </a:rPr>
              <a:t>em</a:t>
            </a:r>
            <a:r>
              <a:rPr lang="en-US" altLang="pt-B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Gotham"/>
                <a:cs typeface="Gotham Bold" pitchFamily="2" charset="0"/>
              </a:rPr>
              <a:t> </a:t>
            </a:r>
            <a:r>
              <a:rPr lang="en-US" altLang="pt-BR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otham"/>
                <a:cs typeface="Gotham Bold" pitchFamily="2" charset="0"/>
              </a:rPr>
              <a:t>gestão</a:t>
            </a:r>
            <a:r>
              <a:rPr lang="en-US" altLang="pt-B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Gotham"/>
                <a:cs typeface="Gotham Bold" pitchFamily="2" charset="0"/>
              </a:rPr>
              <a:t> para </a:t>
            </a:r>
            <a:r>
              <a:rPr lang="en-US" altLang="pt-BR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otham"/>
                <a:cs typeface="Gotham Bold" pitchFamily="2" charset="0"/>
              </a:rPr>
              <a:t>p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otham"/>
                <a:cs typeface="Gotham Bold" pitchFamily="2" charset="0"/>
              </a:rPr>
              <a:t>romover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Gotham"/>
                <a:cs typeface="Gotham Bold" pitchFamily="2" charset="0"/>
              </a:rPr>
              <a:t> e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otham"/>
                <a:cs typeface="Gotham Bold" pitchFamily="2" charset="0"/>
              </a:rPr>
              <a:t>apoiar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Gotham"/>
                <a:cs typeface="Gotham Bold" pitchFamily="2" charset="0"/>
              </a:rPr>
              <a:t> a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otham"/>
                <a:cs typeface="Gotham Bold" pitchFamily="2" charset="0"/>
              </a:rPr>
              <a:t>melhoria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Gotham"/>
                <a:cs typeface="Gotham Bold" pitchFamily="2" charset="0"/>
              </a:rPr>
              <a:t> e o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otham"/>
                <a:cs typeface="Gotham Bold" pitchFamily="2" charset="0"/>
              </a:rPr>
              <a:t>crescimento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Gotham"/>
                <a:cs typeface="Gotham Bold" pitchFamily="2" charset="0"/>
              </a:rPr>
              <a:t> dos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otham"/>
                <a:cs typeface="Gotham Bold" pitchFamily="2" charset="0"/>
              </a:rPr>
              <a:t>negócios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Gotham"/>
                <a:cs typeface="Gotham Bold" pitchFamily="2" charset="0"/>
              </a:rPr>
              <a:t> dos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otham"/>
                <a:cs typeface="Gotham Bold" pitchFamily="2" charset="0"/>
              </a:rPr>
              <a:t>microempreendedores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Gotham"/>
                <a:cs typeface="Gotham Bold" pitchFamily="2" charset="0"/>
              </a:rPr>
              <a:t> das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otham"/>
                <a:cs typeface="Gotham Bold" pitchFamily="2" charset="0"/>
              </a:rPr>
              <a:t>comunidades</a:t>
            </a:r>
            <a:r>
              <a:rPr lang="en-US" altLang="pt-B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Gotham"/>
                <a:cs typeface="Gotham Bold" pitchFamily="2" charset="0"/>
              </a:rPr>
              <a:t>.</a:t>
            </a:r>
          </a:p>
          <a:p>
            <a:pPr algn="just"/>
            <a:endParaRPr lang="en-US" altLang="pt-BR" dirty="0">
              <a:latin typeface="Gotham"/>
              <a:ea typeface="DejaVu Sans"/>
              <a:cs typeface="DejaVu Sans"/>
            </a:endParaRPr>
          </a:p>
        </p:txBody>
      </p:sp>
      <p:pic>
        <p:nvPicPr>
          <p:cNvPr id="7" name="Imagem 12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429" y="5973481"/>
            <a:ext cx="1337661" cy="730205"/>
          </a:xfrm>
          <a:prstGeom prst="rect">
            <a:avLst/>
          </a:prstGeom>
        </p:spPr>
      </p:pic>
      <p:pic>
        <p:nvPicPr>
          <p:cNvPr id="6" name="Picture 18" descr="\\SERVIDOR\Dados 1\Projetos\Parceiros em Ação\05 2015\12 Fotos\04 Turmas\Paraisópolis 01\150526- Encontro de Encerramento\IMG-20150526-WA00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0" y="70340"/>
            <a:ext cx="4687612" cy="351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\\SERVIDOR\Dados 1\Projetos\Parceiros em Ação\05 2015\12 Fotos\04 Turmas\Cabo 01\Divulgação (2)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4" t="4076" r="5356" b="19531"/>
          <a:stretch/>
        </p:blipFill>
        <p:spPr bwMode="auto">
          <a:xfrm>
            <a:off x="7902501" y="3665460"/>
            <a:ext cx="4209785" cy="2136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5059072" y="465230"/>
            <a:ext cx="22381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otham" pitchFamily="50" charset="0"/>
                <a:cs typeface="Gotham Bold" pitchFamily="2" charset="0"/>
              </a:rPr>
              <a:t>O que é...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19"/>
          <a:stretch/>
        </p:blipFill>
        <p:spPr>
          <a:xfrm>
            <a:off x="70880" y="3665460"/>
            <a:ext cx="4687612" cy="2136696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0"/>
          <a:stretch/>
        </p:blipFill>
        <p:spPr>
          <a:xfrm>
            <a:off x="4849934" y="3666059"/>
            <a:ext cx="2985771" cy="213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22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rapezoide 23"/>
          <p:cNvSpPr/>
          <p:nvPr/>
        </p:nvSpPr>
        <p:spPr>
          <a:xfrm rot="9489006">
            <a:off x="4426733" y="1133235"/>
            <a:ext cx="3117740" cy="2951726"/>
          </a:xfrm>
          <a:prstGeom prst="trapezoid">
            <a:avLst/>
          </a:prstGeom>
          <a:solidFill>
            <a:srgbClr val="FFE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766547" y="2799344"/>
            <a:ext cx="27204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0" b="1" dirty="0">
                <a:solidFill>
                  <a:srgbClr val="FF5958"/>
                </a:solidFill>
                <a:latin typeface="Gotham" pitchFamily="50" charset="0"/>
                <a:cs typeface="Gotham Bold" pitchFamily="2" charset="0"/>
              </a:rPr>
              <a:t>1192</a:t>
            </a:r>
            <a:r>
              <a:rPr lang="pt-B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Gotham" pitchFamily="50" charset="0"/>
                <a:cs typeface="Gotham Bold" pitchFamily="2" charset="0"/>
              </a:rPr>
              <a:t> </a:t>
            </a:r>
          </a:p>
        </p:txBody>
      </p:sp>
      <p:pic>
        <p:nvPicPr>
          <p:cNvPr id="13" name="Picture 2" descr="C:\Users\Alianca\Desktop\Utilidades\Bonecos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47" y="1801245"/>
            <a:ext cx="2487029" cy="1369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12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918" y="5966039"/>
            <a:ext cx="1337661" cy="730205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810662" y="3907243"/>
            <a:ext cx="2482259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Gotham" pitchFamily="50" charset="0"/>
                <a:cs typeface="Gotham Bold" pitchFamily="2" charset="0"/>
              </a:rPr>
              <a:t>empreendedores</a:t>
            </a:r>
          </a:p>
        </p:txBody>
      </p:sp>
      <p:sp>
        <p:nvSpPr>
          <p:cNvPr id="14" name="Retângulo 13"/>
          <p:cNvSpPr/>
          <p:nvPr/>
        </p:nvSpPr>
        <p:spPr>
          <a:xfrm rot="16200000">
            <a:off x="392446" y="1301444"/>
            <a:ext cx="3205548" cy="3327128"/>
          </a:xfrm>
          <a:prstGeom prst="rect">
            <a:avLst/>
          </a:prstGeom>
        </p:spPr>
        <p:txBody>
          <a:bodyPr wrap="none">
            <a:prstTxWarp prst="textCircle">
              <a:avLst/>
            </a:prstTxWarp>
            <a:spAutoFit/>
          </a:bodyPr>
          <a:lstStyle/>
          <a:p>
            <a:pPr algn="ctr"/>
            <a:r>
              <a:rPr lang="pt-BR" sz="4800" b="1" dirty="0">
                <a:solidFill>
                  <a:srgbClr val="FFB236"/>
                </a:solidFill>
                <a:latin typeface="Gotham" pitchFamily="50" charset="0"/>
                <a:cs typeface="Gotham Bold" pitchFamily="2" charset="0"/>
              </a:rPr>
              <a:t>Desde 2013</a:t>
            </a:r>
          </a:p>
        </p:txBody>
      </p:sp>
      <p:grpSp>
        <p:nvGrpSpPr>
          <p:cNvPr id="7" name="Agrupar 6"/>
          <p:cNvGrpSpPr/>
          <p:nvPr/>
        </p:nvGrpSpPr>
        <p:grpSpPr>
          <a:xfrm>
            <a:off x="7544989" y="550461"/>
            <a:ext cx="4758263" cy="5240588"/>
            <a:chOff x="3434592" y="472813"/>
            <a:chExt cx="4758263" cy="5240588"/>
          </a:xfrm>
        </p:grpSpPr>
        <p:grpSp>
          <p:nvGrpSpPr>
            <p:cNvPr id="6" name="Agrupar 5"/>
            <p:cNvGrpSpPr/>
            <p:nvPr/>
          </p:nvGrpSpPr>
          <p:grpSpPr>
            <a:xfrm>
              <a:off x="3434592" y="618469"/>
              <a:ext cx="4758263" cy="5094932"/>
              <a:chOff x="4536238" y="711408"/>
              <a:chExt cx="4713113" cy="5094932"/>
            </a:xfrm>
          </p:grpSpPr>
          <p:pic>
            <p:nvPicPr>
              <p:cNvPr id="15" name="Picture 3" descr="C:\Users\Alianca\Desktop\Utilidades\Brasilb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36238" y="711408"/>
                <a:ext cx="4713113" cy="50949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" name="Imagem 1"/>
              <p:cNvPicPr>
                <a:picLocks noChangeAspect="1"/>
              </p:cNvPicPr>
              <p:nvPr/>
            </p:nvPicPr>
            <p:blipFill>
              <a:blip r:embed="rId7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7590974">
                <a:off x="6920436" y="4077072"/>
                <a:ext cx="266690" cy="261652"/>
              </a:xfrm>
              <a:prstGeom prst="rect">
                <a:avLst/>
              </a:prstGeom>
            </p:spPr>
          </p:pic>
          <p:pic>
            <p:nvPicPr>
              <p:cNvPr id="17" name="Imagem 16"/>
              <p:cNvPicPr>
                <a:picLocks noChangeAspect="1"/>
              </p:cNvPicPr>
              <p:nvPr/>
            </p:nvPicPr>
            <p:blipFill>
              <a:blip r:embed="rId7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03800" y="2917744"/>
                <a:ext cx="264159" cy="264159"/>
              </a:xfrm>
              <a:prstGeom prst="rect">
                <a:avLst/>
              </a:prstGeom>
            </p:spPr>
          </p:pic>
          <p:pic>
            <p:nvPicPr>
              <p:cNvPr id="18" name="Imagem 17"/>
              <p:cNvPicPr>
                <a:picLocks noChangeAspect="1"/>
              </p:cNvPicPr>
              <p:nvPr/>
            </p:nvPicPr>
            <p:blipFill>
              <a:blip r:embed="rId7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73845" y="2634133"/>
                <a:ext cx="264159" cy="264159"/>
              </a:xfrm>
              <a:prstGeom prst="rect">
                <a:avLst/>
              </a:prstGeom>
            </p:spPr>
          </p:pic>
          <p:pic>
            <p:nvPicPr>
              <p:cNvPr id="19" name="Imagem 18"/>
              <p:cNvPicPr>
                <a:picLocks noChangeAspect="1"/>
              </p:cNvPicPr>
              <p:nvPr/>
            </p:nvPicPr>
            <p:blipFill>
              <a:blip r:embed="rId7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04128" y="2235000"/>
                <a:ext cx="264159" cy="264159"/>
              </a:xfrm>
              <a:prstGeom prst="rect">
                <a:avLst/>
              </a:prstGeom>
            </p:spPr>
          </p:pic>
          <p:pic>
            <p:nvPicPr>
              <p:cNvPr id="20" name="Imagem 19"/>
              <p:cNvPicPr>
                <a:picLocks noChangeAspect="1"/>
              </p:cNvPicPr>
              <p:nvPr/>
            </p:nvPicPr>
            <p:blipFill>
              <a:blip r:embed="rId7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39641" y="2386532"/>
                <a:ext cx="264159" cy="264159"/>
              </a:xfrm>
              <a:prstGeom prst="rect">
                <a:avLst/>
              </a:prstGeom>
            </p:spPr>
          </p:pic>
        </p:grpSp>
        <p:sp>
          <p:nvSpPr>
            <p:cNvPr id="5" name="Retângulo 4"/>
            <p:cNvSpPr/>
            <p:nvPr/>
          </p:nvSpPr>
          <p:spPr>
            <a:xfrm>
              <a:off x="3782436" y="472813"/>
              <a:ext cx="406257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4000" b="1" dirty="0">
                  <a:solidFill>
                    <a:srgbClr val="FFB236"/>
                  </a:solidFill>
                  <a:latin typeface="Gotham"/>
                  <a:cs typeface="Gotham Bold" pitchFamily="2" charset="0"/>
                </a:rPr>
                <a:t>Já passou por...</a:t>
              </a:r>
            </a:p>
          </p:txBody>
        </p:sp>
      </p:grpSp>
      <p:sp>
        <p:nvSpPr>
          <p:cNvPr id="21" name="CaixaDeTexto 20"/>
          <p:cNvSpPr txBox="1"/>
          <p:nvPr/>
        </p:nvSpPr>
        <p:spPr>
          <a:xfrm>
            <a:off x="4507411" y="1200224"/>
            <a:ext cx="325764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>
                <a:solidFill>
                  <a:schemeClr val="tx1">
                    <a:lumMod val="75000"/>
                    <a:lumOff val="25000"/>
                  </a:schemeClr>
                </a:solidFill>
                <a:latin typeface="Gotham"/>
              </a:rPr>
              <a:t>“Com a participação no programa eu me conscientizei da importância da disciplina e da organização no negócio, eu até conheci o pró-labore. Ele me ensinou que o meu negócio tem que me gerar algum lucro, caso isso não aconteça eu tenho que olhar  e ver o que aconteceu.”</a:t>
            </a:r>
          </a:p>
        </p:txBody>
      </p:sp>
      <p:sp>
        <p:nvSpPr>
          <p:cNvPr id="22" name="Retângulo 21"/>
          <p:cNvSpPr/>
          <p:nvPr/>
        </p:nvSpPr>
        <p:spPr>
          <a:xfrm>
            <a:off x="5699959" y="4207559"/>
            <a:ext cx="206509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rgbClr val="FFB236"/>
                </a:solidFill>
                <a:latin typeface="Gotham" pitchFamily="50" charset="0"/>
                <a:cs typeface="Gotham Bold" pitchFamily="2" charset="0"/>
              </a:rPr>
              <a:t>Severina</a:t>
            </a:r>
          </a:p>
          <a:p>
            <a:r>
              <a:rPr lang="pt-BR" dirty="0">
                <a:solidFill>
                  <a:srgbClr val="FF5250"/>
                </a:solidFill>
                <a:latin typeface="Gotham" pitchFamily="50" charset="0"/>
              </a:rPr>
              <a:t>Brasilândia - SP</a:t>
            </a:r>
          </a:p>
        </p:txBody>
      </p:sp>
      <p:pic>
        <p:nvPicPr>
          <p:cNvPr id="23" name="Picture 3" descr="C:\Users\Aliança\OneDrive\Parceiros em Ação\05 2015\12 Fotos\04 Turmas\Brasilândia 01\150706 Encerramento\IMG_2409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86" t="25366" r="28129" b="62370"/>
          <a:stretch/>
        </p:blipFill>
        <p:spPr bwMode="auto">
          <a:xfrm>
            <a:off x="4553722" y="4024074"/>
            <a:ext cx="1146080" cy="1203758"/>
          </a:xfrm>
          <a:prstGeom prst="ellipse">
            <a:avLst/>
          </a:prstGeom>
          <a:solidFill>
            <a:srgbClr val="FFFFFF">
              <a:shade val="85000"/>
            </a:srgbClr>
          </a:solidFill>
          <a:ln w="38100">
            <a:noFill/>
          </a:ln>
          <a:effectLst/>
          <a:extLst/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671" y="3966712"/>
            <a:ext cx="273653" cy="27105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64183">
            <a:off x="10240393" y="4084209"/>
            <a:ext cx="267726" cy="265185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6034" y="2667264"/>
            <a:ext cx="266690" cy="26415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3623" y="2700902"/>
            <a:ext cx="266690" cy="264159"/>
          </a:xfrm>
          <a:prstGeom prst="rect">
            <a:avLst/>
          </a:prstGeom>
        </p:spPr>
      </p:pic>
      <p:pic>
        <p:nvPicPr>
          <p:cNvPr id="29" name="Imagem 2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5003" y="2825166"/>
            <a:ext cx="266690" cy="264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960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12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429" y="5973481"/>
            <a:ext cx="1337661" cy="730205"/>
          </a:xfrm>
          <a:prstGeom prst="rect">
            <a:avLst/>
          </a:prstGeom>
        </p:spPr>
      </p:pic>
      <p:pic>
        <p:nvPicPr>
          <p:cNvPr id="5" name="Picture 2" descr="C:\Users\Alianca\Desktop\Utilidades\Santander_Neg_Verm_RG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56" b="89685" l="5338" r="96163">
                        <a14:foregroundMark x1="29691" y1="44986" x2="33528" y2="52722"/>
                        <a14:foregroundMark x1="40784" y1="59312" x2="39950" y2="49857"/>
                        <a14:foregroundMark x1="48290" y1="47851" x2="49708" y2="55587"/>
                        <a14:foregroundMark x1="53294" y1="49857" x2="53044" y2="58453"/>
                        <a14:foregroundMark x1="61134" y1="52722" x2="60550" y2="58453"/>
                        <a14:foregroundMark x1="65555" y1="53582" x2="65304" y2="56447"/>
                        <a14:foregroundMark x1="78315" y1="34670" x2="78065" y2="41261"/>
                        <a14:foregroundMark x1="81651" y1="57593" x2="81651" y2="60458"/>
                        <a14:foregroundMark x1="89741" y1="54728" x2="89741" y2="518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71" y="1978490"/>
            <a:ext cx="4979445" cy="145050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827" y="3428999"/>
            <a:ext cx="2993795" cy="2087996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622" y="1289606"/>
            <a:ext cx="4594056" cy="2502453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315264" y="243256"/>
            <a:ext cx="26225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latin typeface="Gotham" pitchFamily="50" charset="0"/>
                <a:cs typeface="Gotham Bold" pitchFamily="2" charset="0"/>
              </a:rPr>
              <a:t>Quem faz...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7782337" y="2979593"/>
            <a:ext cx="3812626" cy="1493404"/>
          </a:xfrm>
          <a:prstGeom prst="rect">
            <a:avLst/>
          </a:prstGeom>
          <a:solidFill>
            <a:srgbClr val="ED1B24"/>
          </a:solidFill>
          <a:ln>
            <a:solidFill>
              <a:srgbClr val="ED1B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0" y="5568392"/>
            <a:ext cx="11985678" cy="1228862"/>
          </a:xfrm>
          <a:prstGeom prst="rect">
            <a:avLst/>
          </a:prstGeom>
          <a:solidFill>
            <a:srgbClr val="ED1B24"/>
          </a:solidFill>
          <a:ln>
            <a:solidFill>
              <a:srgbClr val="ED1B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2895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514829" y="2148037"/>
            <a:ext cx="610795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000" b="1" dirty="0">
                <a:solidFill>
                  <a:schemeClr val="bg1"/>
                </a:solidFill>
                <a:latin typeface="Gotham" pitchFamily="50" charset="0"/>
                <a:cs typeface="Gotham Bold" pitchFamily="2" charset="0"/>
              </a:rPr>
              <a:t>CARAVANA</a:t>
            </a:r>
          </a:p>
        </p:txBody>
      </p:sp>
      <p:pic>
        <p:nvPicPr>
          <p:cNvPr id="4" name="Imagem 12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429" y="5973481"/>
            <a:ext cx="1337661" cy="73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656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rapezoide 18"/>
          <p:cNvSpPr/>
          <p:nvPr/>
        </p:nvSpPr>
        <p:spPr>
          <a:xfrm rot="5400000">
            <a:off x="5020893" y="-2425183"/>
            <a:ext cx="2720907" cy="10767641"/>
          </a:xfrm>
          <a:prstGeom prst="trapezoid">
            <a:avLst>
              <a:gd name="adj" fmla="val 34889"/>
            </a:avLst>
          </a:prstGeom>
          <a:solidFill>
            <a:srgbClr val="FFE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12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429" y="5988979"/>
            <a:ext cx="1337661" cy="730205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384458" y="432836"/>
            <a:ext cx="86764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sz="4400" b="1" dirty="0">
                <a:solidFill>
                  <a:srgbClr val="ED1B24"/>
                </a:solidFill>
                <a:latin typeface="Gotham"/>
                <a:cs typeface="Gotham Bold" pitchFamily="2" charset="0"/>
              </a:rPr>
              <a:t>Uma semana de </a:t>
            </a:r>
            <a:r>
              <a:rPr lang="en-US" altLang="pt-BR" sz="4400" b="1" dirty="0" err="1">
                <a:solidFill>
                  <a:srgbClr val="ED1B24"/>
                </a:solidFill>
                <a:latin typeface="Gotham"/>
                <a:cs typeface="Gotham Bold" pitchFamily="2" charset="0"/>
              </a:rPr>
              <a:t>capacitação</a:t>
            </a:r>
            <a:r>
              <a:rPr lang="en-US" altLang="pt-BR" sz="4400" b="1" dirty="0">
                <a:solidFill>
                  <a:srgbClr val="ED1B24"/>
                </a:solidFill>
                <a:latin typeface="Gotham"/>
                <a:cs typeface="Gotham Bold" pitchFamily="2" charset="0"/>
              </a:rPr>
              <a:t>…</a:t>
            </a:r>
          </a:p>
          <a:p>
            <a:endParaRPr lang="en-US" altLang="pt-BR" sz="2000" b="1" dirty="0">
              <a:solidFill>
                <a:srgbClr val="ED1B24"/>
              </a:solidFill>
              <a:latin typeface="Gotham"/>
              <a:ea typeface="DejaVu Sans"/>
              <a:cs typeface="DejaVu Sans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384459" y="5009968"/>
            <a:ext cx="113807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altLang="pt-B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Gotham"/>
                <a:cs typeface="Gotham Bold" pitchFamily="2" charset="0"/>
              </a:rPr>
              <a:t>Trocas de informações, Conteúdos, Certificados, desafios, e....</a:t>
            </a:r>
          </a:p>
        </p:txBody>
      </p:sp>
      <p:pic>
        <p:nvPicPr>
          <p:cNvPr id="20" name="Picture 5" descr="C:\Users\Alianca\Downloads\noun_34068_cc.png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601" b="39570"/>
          <a:stretch/>
        </p:blipFill>
        <p:spPr bwMode="auto">
          <a:xfrm rot="16200000" flipV="1">
            <a:off x="2043245" y="2561612"/>
            <a:ext cx="1199017" cy="55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Users\Alianca\Downloads\noun_34068_cc.png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601" b="39570"/>
          <a:stretch/>
        </p:blipFill>
        <p:spPr bwMode="auto">
          <a:xfrm rot="16200000" flipV="1">
            <a:off x="4216260" y="2497758"/>
            <a:ext cx="1199017" cy="65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tângulo 21"/>
          <p:cNvSpPr/>
          <p:nvPr/>
        </p:nvSpPr>
        <p:spPr>
          <a:xfrm>
            <a:off x="207820" y="3635413"/>
            <a:ext cx="215635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200" dirty="0">
                <a:latin typeface="Gotham"/>
              </a:rPr>
              <a:t>Perfil empreendedor e rede de contatos</a:t>
            </a: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39" y="2295295"/>
            <a:ext cx="1290348" cy="1290348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306" y="2151803"/>
            <a:ext cx="1433840" cy="1433840"/>
          </a:xfrm>
          <a:prstGeom prst="rect">
            <a:avLst/>
          </a:prstGeom>
        </p:spPr>
      </p:pic>
      <p:sp>
        <p:nvSpPr>
          <p:cNvPr id="25" name="Retângulo 24"/>
          <p:cNvSpPr/>
          <p:nvPr/>
        </p:nvSpPr>
        <p:spPr>
          <a:xfrm>
            <a:off x="7796306" y="3635413"/>
            <a:ext cx="178767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200" dirty="0">
                <a:latin typeface="Gotham"/>
              </a:rPr>
              <a:t>Controles Financeiros</a:t>
            </a:r>
          </a:p>
        </p:txBody>
      </p:sp>
      <p:pic>
        <p:nvPicPr>
          <p:cNvPr id="26" name="Imagem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145" y="2020386"/>
            <a:ext cx="1565257" cy="1565257"/>
          </a:xfrm>
          <a:prstGeom prst="rect">
            <a:avLst/>
          </a:prstGeom>
        </p:spPr>
      </p:pic>
      <p:sp>
        <p:nvSpPr>
          <p:cNvPr id="27" name="Retângulo 26"/>
          <p:cNvSpPr/>
          <p:nvPr/>
        </p:nvSpPr>
        <p:spPr>
          <a:xfrm>
            <a:off x="3080673" y="3635413"/>
            <a:ext cx="101220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200" dirty="0">
                <a:latin typeface="Gotham"/>
              </a:rPr>
              <a:t>Vendas</a:t>
            </a:r>
          </a:p>
        </p:txBody>
      </p:sp>
      <p:sp>
        <p:nvSpPr>
          <p:cNvPr id="28" name="Retângulo 27"/>
          <p:cNvSpPr/>
          <p:nvPr/>
        </p:nvSpPr>
        <p:spPr>
          <a:xfrm>
            <a:off x="5315185" y="3635413"/>
            <a:ext cx="151043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200" dirty="0">
                <a:latin typeface="Gotham"/>
              </a:rPr>
              <a:t>Formação de Preço</a:t>
            </a:r>
          </a:p>
        </p:txBody>
      </p:sp>
      <p:pic>
        <p:nvPicPr>
          <p:cNvPr id="30" name="Imagem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604" y="2050462"/>
            <a:ext cx="1535181" cy="1535181"/>
          </a:xfrm>
          <a:prstGeom prst="rect">
            <a:avLst/>
          </a:prstGeom>
        </p:spPr>
      </p:pic>
      <p:pic>
        <p:nvPicPr>
          <p:cNvPr id="31" name="Picture 5" descr="C:\Users\Alianca\Downloads\noun_34068_cc.png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601" b="39570"/>
          <a:stretch/>
        </p:blipFill>
        <p:spPr bwMode="auto">
          <a:xfrm rot="16200000" flipV="1">
            <a:off x="6629854" y="2497759"/>
            <a:ext cx="1199017" cy="65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Imagem 3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165" y="1900767"/>
            <a:ext cx="1684876" cy="1684876"/>
          </a:xfrm>
          <a:prstGeom prst="rect">
            <a:avLst/>
          </a:prstGeom>
        </p:spPr>
      </p:pic>
      <p:sp>
        <p:nvSpPr>
          <p:cNvPr id="36" name="Retângulo 35"/>
          <p:cNvSpPr/>
          <p:nvPr/>
        </p:nvSpPr>
        <p:spPr>
          <a:xfrm>
            <a:off x="10338504" y="3635413"/>
            <a:ext cx="14978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200" dirty="0">
                <a:latin typeface="Gotham"/>
              </a:rPr>
              <a:t>Análise Financeira</a:t>
            </a:r>
          </a:p>
        </p:txBody>
      </p:sp>
      <p:pic>
        <p:nvPicPr>
          <p:cNvPr id="37" name="Picture 5" descr="C:\Users\Alianca\Downloads\noun_34068_cc.png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601" b="39570"/>
          <a:stretch/>
        </p:blipFill>
        <p:spPr bwMode="auto">
          <a:xfrm rot="16200000" flipV="1">
            <a:off x="9200726" y="2497759"/>
            <a:ext cx="1199017" cy="65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8392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apezoide 10"/>
          <p:cNvSpPr/>
          <p:nvPr/>
        </p:nvSpPr>
        <p:spPr>
          <a:xfrm rot="10502234">
            <a:off x="7193882" y="2374375"/>
            <a:ext cx="4197559" cy="2879381"/>
          </a:xfrm>
          <a:prstGeom prst="trapezoid">
            <a:avLst>
              <a:gd name="adj" fmla="val 40401"/>
            </a:avLst>
          </a:prstGeom>
          <a:solidFill>
            <a:srgbClr val="FFE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rapezoide 7"/>
          <p:cNvSpPr/>
          <p:nvPr/>
        </p:nvSpPr>
        <p:spPr>
          <a:xfrm rot="14795447">
            <a:off x="1208994" y="2415415"/>
            <a:ext cx="2710311" cy="2797301"/>
          </a:xfrm>
          <a:prstGeom prst="trapezoid">
            <a:avLst>
              <a:gd name="adj" fmla="val 15415"/>
            </a:avLst>
          </a:prstGeom>
          <a:solidFill>
            <a:srgbClr val="FFE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12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429" y="5988979"/>
            <a:ext cx="1337661" cy="730205"/>
          </a:xfrm>
          <a:prstGeom prst="rect">
            <a:avLst/>
          </a:prstGeom>
        </p:spPr>
      </p:pic>
      <p:sp>
        <p:nvSpPr>
          <p:cNvPr id="15" name="Retângulo 14"/>
          <p:cNvSpPr/>
          <p:nvPr/>
        </p:nvSpPr>
        <p:spPr>
          <a:xfrm>
            <a:off x="1884218" y="350878"/>
            <a:ext cx="81439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Gotham"/>
                <a:cs typeface="Gotham Bold" pitchFamily="2" charset="0"/>
              </a:rPr>
              <a:t>...Reconhecimento</a:t>
            </a:r>
          </a:p>
          <a:p>
            <a:r>
              <a:rPr lang="pt-BR" altLang="pt-BR" sz="4000" b="1" dirty="0">
                <a:solidFill>
                  <a:srgbClr val="ED1B24"/>
                </a:solidFill>
                <a:latin typeface="Gotham"/>
                <a:cs typeface="Gotham Bold" pitchFamily="2" charset="0"/>
              </a:rPr>
              <a:t>EMPREENDEDOR DESTAQUE!</a:t>
            </a:r>
            <a:endParaRPr lang="en-US" altLang="pt-BR" sz="4000" b="1" dirty="0">
              <a:solidFill>
                <a:srgbClr val="ED1B24"/>
              </a:solidFill>
              <a:latin typeface="Gotham"/>
              <a:cs typeface="Gotham Bold" pitchFamily="2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264381" y="2729153"/>
            <a:ext cx="3806383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altLang="pt-BR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Gotham"/>
                <a:cs typeface="Gotham Bold" pitchFamily="2" charset="0"/>
              </a:rPr>
              <a:t>Presença</a:t>
            </a:r>
          </a:p>
          <a:p>
            <a:pPr>
              <a:lnSpc>
                <a:spcPct val="150000"/>
              </a:lnSpc>
            </a:pPr>
            <a:r>
              <a:rPr lang="pt-BR" altLang="pt-BR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Gotham"/>
                <a:cs typeface="Gotham Bold" pitchFamily="2" charset="0"/>
              </a:rPr>
              <a:t>Entrega dos desafios</a:t>
            </a:r>
          </a:p>
          <a:p>
            <a:pPr>
              <a:lnSpc>
                <a:spcPct val="150000"/>
              </a:lnSpc>
            </a:pPr>
            <a:r>
              <a:rPr lang="pt-BR" altLang="pt-BR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Gotham"/>
                <a:cs typeface="Gotham Bold" pitchFamily="2" charset="0"/>
              </a:rPr>
              <a:t>Participação na turma</a:t>
            </a:r>
            <a:endParaRPr lang="en-US" altLang="pt-BR" sz="3000" dirty="0">
              <a:solidFill>
                <a:schemeClr val="tx1">
                  <a:lumMod val="75000"/>
                  <a:lumOff val="25000"/>
                </a:schemeClr>
              </a:solidFill>
              <a:latin typeface="Gotham"/>
              <a:cs typeface="Gotham Bold" pitchFamily="2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7166143" y="2613737"/>
            <a:ext cx="4253037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sz="2500" dirty="0">
                <a:latin typeface="Gotham"/>
              </a:rPr>
              <a:t>Placa de reconhecimento;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sz="2500" dirty="0">
                <a:latin typeface="Gotham"/>
              </a:rPr>
              <a:t>Um vídeo do negócio 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sz="2500" dirty="0">
                <a:latin typeface="Gotham"/>
              </a:rPr>
              <a:t>Publicação local;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sz="2500" dirty="0">
                <a:latin typeface="Gotham"/>
              </a:rPr>
              <a:t>Assessoria técnica individual</a:t>
            </a:r>
            <a:endParaRPr lang="en-US" altLang="pt-BR" sz="2500" dirty="0">
              <a:latin typeface="Gotham"/>
              <a:cs typeface="Gotham Bold" pitchFamily="2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63" y="272326"/>
            <a:ext cx="1480542" cy="1480542"/>
          </a:xfrm>
          <a:prstGeom prst="rect">
            <a:avLst/>
          </a:prstGeom>
        </p:spPr>
      </p:pic>
      <p:pic>
        <p:nvPicPr>
          <p:cNvPr id="10" name="Picture 5" descr="C:\Users\Alianca\Downloads\noun_34068_cc.png"/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601" b="39570"/>
          <a:stretch/>
        </p:blipFill>
        <p:spPr bwMode="auto">
          <a:xfrm rot="16200000" flipV="1">
            <a:off x="5516120" y="3485489"/>
            <a:ext cx="1199017" cy="65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ângulo 11"/>
          <p:cNvSpPr/>
          <p:nvPr/>
        </p:nvSpPr>
        <p:spPr>
          <a:xfrm rot="21364579">
            <a:off x="7046803" y="1795061"/>
            <a:ext cx="40625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rgbClr val="FFB236"/>
                </a:solidFill>
                <a:latin typeface="Gotham"/>
                <a:cs typeface="Gotham Bold" pitchFamily="2" charset="0"/>
              </a:rPr>
              <a:t>Benefícios!</a:t>
            </a:r>
          </a:p>
        </p:txBody>
      </p:sp>
    </p:spTree>
    <p:extLst>
      <p:ext uri="{BB962C8B-B14F-4D97-AF65-F5344CB8AC3E}">
        <p14:creationId xmlns:p14="http://schemas.microsoft.com/office/powerpoint/2010/main" val="4141534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Alianca\Desktop\Utilidades\Bal_o 3b.png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7" y="-786491"/>
            <a:ext cx="5370939" cy="5370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Alianca\Desktop\Utilidades\Bal_o 2b.png"/>
          <p:cNvPicPr>
            <a:picLocks noChangeAspect="1" noChangeArrowheads="1"/>
          </p:cNvPicPr>
          <p:nvPr/>
        </p:nvPicPr>
        <p:blipFill>
          <a:blip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795" y="3402342"/>
            <a:ext cx="273630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12"/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429" y="5973481"/>
            <a:ext cx="1337661" cy="730205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4291601" y="2557655"/>
            <a:ext cx="3568734" cy="11541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900" b="1" dirty="0">
                <a:solidFill>
                  <a:schemeClr val="bg1"/>
                </a:solidFill>
                <a:latin typeface="Gotham"/>
                <a:cs typeface="Gotham Bold" pitchFamily="2" charset="0"/>
              </a:rPr>
              <a:t>DÚVIDAS</a:t>
            </a:r>
          </a:p>
        </p:txBody>
      </p:sp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594434" y="1733640"/>
            <a:ext cx="241633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altLang="pt-BR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Gotham" pitchFamily="50" charset="0"/>
              </a:rPr>
              <a:t>Eu preciso pagar para </a:t>
            </a:r>
          </a:p>
          <a:p>
            <a:pPr algn="ctr" eaLnBrk="1" hangingPunct="1"/>
            <a:r>
              <a:rPr lang="pt-BR" altLang="pt-BR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Gotham" pitchFamily="50" charset="0"/>
              </a:rPr>
              <a:t>participar?</a:t>
            </a:r>
          </a:p>
        </p:txBody>
      </p:sp>
      <p:sp>
        <p:nvSpPr>
          <p:cNvPr id="8" name="CaixaDeTexto 7"/>
          <p:cNvSpPr txBox="1">
            <a:spLocks noChangeArrowheads="1"/>
          </p:cNvSpPr>
          <p:nvPr/>
        </p:nvSpPr>
        <p:spPr bwMode="auto">
          <a:xfrm>
            <a:off x="2250494" y="466710"/>
            <a:ext cx="2687226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altLang="pt-BR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Gotham" pitchFamily="50" charset="0"/>
              </a:rPr>
              <a:t> Posso convidar alguém para participar?</a:t>
            </a:r>
          </a:p>
        </p:txBody>
      </p:sp>
      <p:pic>
        <p:nvPicPr>
          <p:cNvPr id="9" name="Picture 3" descr="C:\Users\Alianca\Desktop\Utilidades\Bal_o 2b.png"/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061" y="-473904"/>
            <a:ext cx="5256687" cy="525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1"/>
          <p:cNvSpPr txBox="1">
            <a:spLocks noChangeArrowheads="1"/>
          </p:cNvSpPr>
          <p:nvPr/>
        </p:nvSpPr>
        <p:spPr bwMode="auto">
          <a:xfrm>
            <a:off x="8048987" y="466710"/>
            <a:ext cx="259753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altLang="pt-BR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Gotham" pitchFamily="50" charset="0"/>
              </a:rPr>
              <a:t>Quantas horas dura </a:t>
            </a:r>
            <a:r>
              <a:rPr lang="pt-BR" altLang="pt-BR" sz="3000">
                <a:solidFill>
                  <a:schemeClr val="tx1">
                    <a:lumMod val="75000"/>
                    <a:lumOff val="25000"/>
                  </a:schemeClr>
                </a:solidFill>
                <a:latin typeface="Gotham" pitchFamily="50" charset="0"/>
              </a:rPr>
              <a:t>o encontro? </a:t>
            </a:r>
            <a:endParaRPr lang="pt-BR" altLang="pt-BR" sz="3000" dirty="0">
              <a:solidFill>
                <a:schemeClr val="tx1">
                  <a:lumMod val="75000"/>
                  <a:lumOff val="25000"/>
                </a:schemeClr>
              </a:solidFill>
              <a:latin typeface="Gotham" pitchFamily="50" charset="0"/>
            </a:endParaRPr>
          </a:p>
        </p:txBody>
      </p:sp>
      <p:sp>
        <p:nvSpPr>
          <p:cNvPr id="11" name="CaixaDeTexto 6"/>
          <p:cNvSpPr txBox="1">
            <a:spLocks noChangeArrowheads="1"/>
          </p:cNvSpPr>
          <p:nvPr/>
        </p:nvSpPr>
        <p:spPr bwMode="auto">
          <a:xfrm>
            <a:off x="5422577" y="3827344"/>
            <a:ext cx="18002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altLang="pt-BR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Gotham" pitchFamily="50" charset="0"/>
              </a:rPr>
              <a:t>?</a:t>
            </a:r>
          </a:p>
        </p:txBody>
      </p:sp>
      <p:sp>
        <p:nvSpPr>
          <p:cNvPr id="12" name="CaixaDeTexto 6"/>
          <p:cNvSpPr txBox="1">
            <a:spLocks noChangeArrowheads="1"/>
          </p:cNvSpPr>
          <p:nvPr/>
        </p:nvSpPr>
        <p:spPr bwMode="auto">
          <a:xfrm>
            <a:off x="6150778" y="4649003"/>
            <a:ext cx="188706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altLang="pt-BR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Gotham" pitchFamily="50" charset="0"/>
              </a:rPr>
              <a:t>?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9490496" y="2158841"/>
            <a:ext cx="23675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pt-BR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Gotham" pitchFamily="50" charset="0"/>
              </a:rPr>
              <a:t>Preciso </a:t>
            </a:r>
          </a:p>
          <a:p>
            <a:pPr algn="ctr"/>
            <a:r>
              <a:rPr lang="pt-BR" altLang="pt-BR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Gotham" pitchFamily="50" charset="0"/>
              </a:rPr>
              <a:t>pegar crédito?</a:t>
            </a:r>
          </a:p>
        </p:txBody>
      </p:sp>
    </p:spTree>
    <p:extLst>
      <p:ext uri="{BB962C8B-B14F-4D97-AF65-F5344CB8AC3E}">
        <p14:creationId xmlns:p14="http://schemas.microsoft.com/office/powerpoint/2010/main" val="20816890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TC104033927[[fn=Main Event]]</Template>
  <TotalTime>1380</TotalTime>
  <Words>750</Words>
  <Application>Microsoft Office PowerPoint</Application>
  <PresentationFormat>Widescreen</PresentationFormat>
  <Paragraphs>52</Paragraphs>
  <Slides>8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6" baseType="lpstr">
      <vt:lpstr>Arial</vt:lpstr>
      <vt:lpstr>Calibri</vt:lpstr>
      <vt:lpstr>Courier New</vt:lpstr>
      <vt:lpstr>DejaVu Sans</vt:lpstr>
      <vt:lpstr>Gotham</vt:lpstr>
      <vt:lpstr>Gotham Bold</vt:lpstr>
      <vt:lpstr>Impact</vt:lpstr>
      <vt:lpstr>Main Event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Cesar</dc:creator>
  <cp:lastModifiedBy>Aliança</cp:lastModifiedBy>
  <cp:revision>58</cp:revision>
  <dcterms:created xsi:type="dcterms:W3CDTF">2014-05-11T04:17:48Z</dcterms:created>
  <dcterms:modified xsi:type="dcterms:W3CDTF">2017-02-13T12:51:13Z</dcterms:modified>
</cp:coreProperties>
</file>