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79" r:id="rId5"/>
    <p:sldId id="278" r:id="rId6"/>
    <p:sldId id="287" r:id="rId7"/>
    <p:sldId id="280" r:id="rId8"/>
    <p:sldId id="282" r:id="rId9"/>
    <p:sldId id="283" r:id="rId10"/>
    <p:sldId id="285" r:id="rId11"/>
    <p:sldId id="281" r:id="rId12"/>
    <p:sldId id="286" r:id="rId13"/>
    <p:sldId id="284" r:id="rId14"/>
    <p:sldId id="291" r:id="rId15"/>
    <p:sldId id="290" r:id="rId16"/>
    <p:sldId id="289" r:id="rId17"/>
    <p:sldId id="288" r:id="rId18"/>
    <p:sldId id="293" r:id="rId19"/>
    <p:sldId id="295" r:id="rId20"/>
    <p:sldId id="294" r:id="rId21"/>
    <p:sldId id="292" r:id="rId22"/>
    <p:sldId id="26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ÇÕES DE CAPA" id="{9E4F57E1-0C1E-4B9D-B0AF-D5E5991DCA44}">
          <p14:sldIdLst>
            <p14:sldId id="279"/>
          </p14:sldIdLst>
        </p14:section>
        <p14:section name="CONTEÚDO" id="{16C0FBBB-C772-4F6F-8D87-C7C7D9F35423}">
          <p14:sldIdLst>
            <p14:sldId id="278"/>
            <p14:sldId id="287"/>
            <p14:sldId id="280"/>
            <p14:sldId id="282"/>
            <p14:sldId id="283"/>
            <p14:sldId id="285"/>
            <p14:sldId id="281"/>
            <p14:sldId id="286"/>
            <p14:sldId id="284"/>
            <p14:sldId id="291"/>
            <p14:sldId id="290"/>
            <p14:sldId id="289"/>
            <p14:sldId id="288"/>
            <p14:sldId id="293"/>
            <p14:sldId id="295"/>
            <p14:sldId id="294"/>
            <p14:sldId id="292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9B5"/>
    <a:srgbClr val="58595B"/>
    <a:srgbClr val="0F6AB3"/>
    <a:srgbClr val="166AAF"/>
    <a:srgbClr val="106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3" autoAdjust="0"/>
    <p:restoredTop sz="96362" autoAdjust="0"/>
  </p:normalViewPr>
  <p:slideViewPr>
    <p:cSldViewPr snapToGrid="0">
      <p:cViewPr varScale="1">
        <p:scale>
          <a:sx n="64" d="100"/>
          <a:sy n="64" d="100"/>
        </p:scale>
        <p:origin x="70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19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F66E7-998F-4779-8B09-2E4C7095E920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3A4AD-CD1A-4F06-8F8C-F7DDCFD267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18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F6AB3"/>
                </a:solidFill>
              </a:defRPr>
            </a:lvl1pPr>
          </a:lstStyle>
          <a:p>
            <a:r>
              <a:rPr lang="pt-BR" dirty="0"/>
              <a:t>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859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Subtítulo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62B85-45C6-462D-85FC-046AFBDBCF77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A507-97EE-4104-A598-A289DA2D15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07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F69B5"/>
                </a:solidFill>
              </a:defRPr>
            </a:lvl1pPr>
          </a:lstStyle>
          <a:p>
            <a:r>
              <a:rPr lang="en-US" dirty="0"/>
              <a:t>TÍTULO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F69B5"/>
                </a:solidFill>
              </a:defRPr>
            </a:lvl1pPr>
            <a:lvl2pPr>
              <a:defRPr>
                <a:solidFill>
                  <a:srgbClr val="58595B"/>
                </a:solidFill>
              </a:defRPr>
            </a:lvl2pPr>
            <a:lvl3pPr>
              <a:defRPr>
                <a:solidFill>
                  <a:srgbClr val="58595B"/>
                </a:solidFill>
              </a:defRPr>
            </a:lvl3pPr>
            <a:lvl4pPr>
              <a:defRPr>
                <a:solidFill>
                  <a:srgbClr val="58595B"/>
                </a:solidFill>
              </a:defRPr>
            </a:lvl4pPr>
            <a:lvl5pPr>
              <a:defRPr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62B85-45C6-462D-85FC-046AFBDBCF77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A507-97EE-4104-A598-A289DA2D15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0F69B5"/>
                </a:solidFill>
              </a:defRPr>
            </a:lvl1pPr>
          </a:lstStyle>
          <a:p>
            <a:r>
              <a:rPr lang="en-US" dirty="0"/>
              <a:t>TÍTULO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rgbClr val="0F69B5"/>
                </a:solidFill>
              </a:defRPr>
            </a:lvl1pPr>
            <a:lvl2pPr>
              <a:defRPr>
                <a:solidFill>
                  <a:srgbClr val="58595B"/>
                </a:solidFill>
              </a:defRPr>
            </a:lvl2pPr>
            <a:lvl3pPr>
              <a:defRPr>
                <a:solidFill>
                  <a:srgbClr val="58595B"/>
                </a:solidFill>
              </a:defRPr>
            </a:lvl3pPr>
            <a:lvl4pPr>
              <a:defRPr>
                <a:solidFill>
                  <a:srgbClr val="58595B"/>
                </a:solidFill>
              </a:defRPr>
            </a:lvl4pPr>
            <a:lvl5pPr>
              <a:defRPr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62B85-45C6-462D-85FC-046AFBDBCF77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A507-97EE-4104-A598-A289DA2D15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3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F69B5"/>
                </a:solidFill>
              </a:defRPr>
            </a:lvl1pPr>
          </a:lstStyle>
          <a:p>
            <a:r>
              <a:rPr lang="en-US" dirty="0"/>
              <a:t>TÍTULO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8595B"/>
                </a:solidFill>
              </a:defRPr>
            </a:lvl1pPr>
            <a:lvl2pPr>
              <a:defRPr>
                <a:solidFill>
                  <a:srgbClr val="58595B"/>
                </a:solidFill>
              </a:defRPr>
            </a:lvl2pPr>
            <a:lvl3pPr>
              <a:defRPr>
                <a:solidFill>
                  <a:srgbClr val="58595B"/>
                </a:solidFill>
              </a:defRPr>
            </a:lvl3pPr>
            <a:lvl4pPr>
              <a:defRPr>
                <a:solidFill>
                  <a:srgbClr val="58595B"/>
                </a:solidFill>
              </a:defRPr>
            </a:lvl4pPr>
            <a:lvl5pPr>
              <a:defRPr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62B85-45C6-462D-85FC-046AFBDBCF77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A507-97EE-4104-A598-A289DA2D15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6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F69B5"/>
                </a:solidFill>
              </a:defRPr>
            </a:lvl1pPr>
          </a:lstStyle>
          <a:p>
            <a:r>
              <a:rPr lang="en-US" dirty="0"/>
              <a:t>TÍTULO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62B85-45C6-462D-85FC-046AFBDBCF77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A507-97EE-4104-A598-A289DA2D15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4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F69B5"/>
                </a:solidFill>
              </a:defRPr>
            </a:lvl1pPr>
          </a:lstStyle>
          <a:p>
            <a:r>
              <a:rPr lang="en-US" dirty="0"/>
              <a:t>TÍTULO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58595B"/>
                </a:solidFill>
              </a:defRPr>
            </a:lvl1pPr>
            <a:lvl2pPr>
              <a:defRPr>
                <a:solidFill>
                  <a:srgbClr val="58595B"/>
                </a:solidFill>
              </a:defRPr>
            </a:lvl2pPr>
            <a:lvl3pPr>
              <a:defRPr>
                <a:solidFill>
                  <a:srgbClr val="58595B"/>
                </a:solidFill>
              </a:defRPr>
            </a:lvl3pPr>
            <a:lvl4pPr>
              <a:defRPr>
                <a:solidFill>
                  <a:srgbClr val="58595B"/>
                </a:solidFill>
              </a:defRPr>
            </a:lvl4pPr>
            <a:lvl5pPr>
              <a:defRPr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58595B"/>
                </a:solidFill>
              </a:defRPr>
            </a:lvl1pPr>
            <a:lvl2pPr>
              <a:defRPr>
                <a:solidFill>
                  <a:srgbClr val="58595B"/>
                </a:solidFill>
              </a:defRPr>
            </a:lvl2pPr>
            <a:lvl3pPr>
              <a:defRPr>
                <a:solidFill>
                  <a:srgbClr val="58595B"/>
                </a:solidFill>
              </a:defRPr>
            </a:lvl3pPr>
            <a:lvl4pPr>
              <a:defRPr>
                <a:solidFill>
                  <a:srgbClr val="58595B"/>
                </a:solidFill>
              </a:defRPr>
            </a:lvl4pPr>
            <a:lvl5pPr>
              <a:defRPr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62B85-45C6-462D-85FC-046AFBDBCF77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A507-97EE-4104-A598-A289DA2D15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98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F69B5"/>
                </a:solidFill>
              </a:defRPr>
            </a:lvl1pPr>
          </a:lstStyle>
          <a:p>
            <a:r>
              <a:rPr lang="en-US" dirty="0"/>
              <a:t>TÍTULO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F69B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TÍTULO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58595B"/>
                </a:solidFill>
              </a:defRPr>
            </a:lvl1pPr>
            <a:lvl2pPr>
              <a:defRPr>
                <a:solidFill>
                  <a:srgbClr val="58595B"/>
                </a:solidFill>
              </a:defRPr>
            </a:lvl2pPr>
            <a:lvl3pPr>
              <a:defRPr>
                <a:solidFill>
                  <a:srgbClr val="58595B"/>
                </a:solidFill>
              </a:defRPr>
            </a:lvl3pPr>
            <a:lvl4pPr>
              <a:defRPr>
                <a:solidFill>
                  <a:srgbClr val="58595B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F69B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TÍTULO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58595B"/>
                </a:solidFill>
              </a:defRPr>
            </a:lvl1pPr>
            <a:lvl2pPr>
              <a:defRPr>
                <a:solidFill>
                  <a:srgbClr val="58595B"/>
                </a:solidFill>
              </a:defRPr>
            </a:lvl2pPr>
            <a:lvl3pPr>
              <a:defRPr>
                <a:solidFill>
                  <a:srgbClr val="58595B"/>
                </a:solidFill>
              </a:defRPr>
            </a:lvl3pPr>
            <a:lvl4pPr>
              <a:defRPr>
                <a:solidFill>
                  <a:srgbClr val="58595B"/>
                </a:solidFill>
              </a:defRPr>
            </a:lvl4pPr>
            <a:lvl5pPr>
              <a:defRPr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62B85-45C6-462D-85FC-046AFBDBCF77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A507-97EE-4104-A598-A289DA2D15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45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F69B5"/>
                </a:solidFill>
              </a:defRPr>
            </a:lvl1pPr>
          </a:lstStyle>
          <a:p>
            <a:r>
              <a:rPr lang="en-US" dirty="0"/>
              <a:t>TÍTULO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62B85-45C6-462D-85FC-046AFBDBCF77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A507-97EE-4104-A598-A289DA2D15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62B85-45C6-462D-85FC-046AFBDBCF77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A507-97EE-4104-A598-A289DA2D15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3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F69B5"/>
                </a:solidFill>
              </a:defRPr>
            </a:lvl1pPr>
          </a:lstStyle>
          <a:p>
            <a:r>
              <a:rPr lang="en-US" dirty="0"/>
              <a:t>TÍTULO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0F69B5"/>
                </a:solidFill>
              </a:defRPr>
            </a:lvl1pPr>
            <a:lvl2pPr>
              <a:defRPr sz="2800">
                <a:solidFill>
                  <a:srgbClr val="58595B"/>
                </a:solidFill>
              </a:defRPr>
            </a:lvl2pPr>
            <a:lvl3pPr>
              <a:defRPr sz="2400">
                <a:solidFill>
                  <a:srgbClr val="58595B"/>
                </a:solidFill>
              </a:defRPr>
            </a:lvl3pPr>
            <a:lvl4pPr>
              <a:defRPr sz="2000">
                <a:solidFill>
                  <a:srgbClr val="58595B"/>
                </a:solidFill>
              </a:defRPr>
            </a:lvl4pPr>
            <a:lvl5pPr>
              <a:defRPr sz="2000">
                <a:solidFill>
                  <a:srgbClr val="5859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TÍTULO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58595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62B85-45C6-462D-85FC-046AFBDBCF77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A507-97EE-4104-A598-A289DA2D15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83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F69B5"/>
                </a:solidFill>
              </a:defRPr>
            </a:lvl1pPr>
          </a:lstStyle>
          <a:p>
            <a:r>
              <a:rPr lang="en-US" dirty="0"/>
              <a:t>TÍTULO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58595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62B85-45C6-462D-85FC-046AFBDBCF77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A507-97EE-4104-A598-A289DA2D15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62B85-45C6-462D-85FC-046AFBDBCF77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9A507-97EE-4104-A598-A289DA2D15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3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tter.com/AliancaEmpreend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nstagram.com/aliancaempreendedora" TargetMode="External"/><Relationship Id="rId5" Type="http://schemas.openxmlformats.org/officeDocument/2006/relationships/hyperlink" Target="https://www.youtube.com/aliancavideos" TargetMode="External"/><Relationship Id="rId4" Type="http://schemas.openxmlformats.org/officeDocument/2006/relationships/hyperlink" Target="http://www.facebook.com/AliancaEmpreendedor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122A0D-F813-4DCA-8E40-DBCFB11E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CA5630-F588-4087-B255-CF6570E63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1BB5F74-5498-4313-8441-6A9E944C9F66}"/>
              </a:ext>
            </a:extLst>
          </p:cNvPr>
          <p:cNvSpPr/>
          <p:nvPr/>
        </p:nvSpPr>
        <p:spPr>
          <a:xfrm>
            <a:off x="0" y="0"/>
            <a:ext cx="12192000" cy="703385"/>
          </a:xfrm>
          <a:prstGeom prst="rect">
            <a:avLst/>
          </a:prstGeom>
          <a:solidFill>
            <a:srgbClr val="176A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F9D5245-9CF8-45C7-BCD1-F5489E086594}"/>
              </a:ext>
            </a:extLst>
          </p:cNvPr>
          <p:cNvSpPr/>
          <p:nvPr/>
        </p:nvSpPr>
        <p:spPr>
          <a:xfrm>
            <a:off x="0" y="590843"/>
            <a:ext cx="12192000" cy="6267157"/>
          </a:xfrm>
          <a:prstGeom prst="rect">
            <a:avLst/>
          </a:prstGeom>
          <a:solidFill>
            <a:srgbClr val="08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66A4ED2-1951-40E6-ACBE-0BFA9F832F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46" t="21114" r="31924" b="14239"/>
          <a:stretch/>
        </p:blipFill>
        <p:spPr>
          <a:xfrm>
            <a:off x="2356142" y="-1"/>
            <a:ext cx="6984809" cy="672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78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pendurado, placa, branco, pessoas&#10;&#10;Descrição gerada automaticamente">
            <a:extLst>
              <a:ext uri="{FF2B5EF4-FFF2-40B4-BE49-F238E27FC236}">
                <a16:creationId xmlns:a16="http://schemas.microsoft.com/office/drawing/2014/main" id="{678E317D-5260-4798-BC8F-CD236DA99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56" y="440805"/>
            <a:ext cx="4141554" cy="3427493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629BCED-9267-483C-BF0A-C6570479931A}"/>
              </a:ext>
            </a:extLst>
          </p:cNvPr>
          <p:cNvSpPr/>
          <p:nvPr/>
        </p:nvSpPr>
        <p:spPr>
          <a:xfrm>
            <a:off x="5196433" y="368582"/>
            <a:ext cx="6670624" cy="1237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correntes marítimas estão levando o barco para uma ilha aparentemente deserta. Quando o navio atraca na praia desta ilha, a tripulação desembarca.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515D34E-90B6-4BA7-A371-5514F2C8C9D4}"/>
              </a:ext>
            </a:extLst>
          </p:cNvPr>
          <p:cNvSpPr/>
          <p:nvPr/>
        </p:nvSpPr>
        <p:spPr>
          <a:xfrm>
            <a:off x="5196433" y="2087076"/>
            <a:ext cx="6096000" cy="16268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t-BR" sz="22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8) Já é tarde, o sol está se pondo e você lembra que precisa fazer o levantamento da comida que ainda resta no navio, para planejar as refeições. O que você faz?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3C0CD61-5042-4AEC-B715-2DF2D72BD14E}"/>
              </a:ext>
            </a:extLst>
          </p:cNvPr>
          <p:cNvSpPr/>
          <p:nvPr/>
        </p:nvSpPr>
        <p:spPr>
          <a:xfrm>
            <a:off x="600256" y="4011665"/>
            <a:ext cx="10537436" cy="240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Decide usar 30 minutos para fazer um levantamento global e ter uma ideia geral da situação, e somente então ir dormir.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Você chama um dos membros da tripulação e sobe no barco para fazer o levantamento detalhado, mesmo que isso signifique dormir pouco naquela noite.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Prefere ir dormir agora e levantar cedo de manhã, pra fazer isso com mais calma e tendo a luz do dia a seu favor.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45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Mapa colorido com texto preto sobre fundo branco&#10;&#10;Descrição gerada automaticamente">
            <a:extLst>
              <a:ext uri="{FF2B5EF4-FFF2-40B4-BE49-F238E27FC236}">
                <a16:creationId xmlns:a16="http://schemas.microsoft.com/office/drawing/2014/main" id="{FAD9DC98-4902-4893-A33F-F12654BFE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72" y="439969"/>
            <a:ext cx="5242504" cy="3412503"/>
          </a:xfr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72CFDB3-A381-4867-BF66-DB6713E56C4D}"/>
              </a:ext>
            </a:extLst>
          </p:cNvPr>
          <p:cNvSpPr/>
          <p:nvPr/>
        </p:nvSpPr>
        <p:spPr>
          <a:xfrm>
            <a:off x="5911122" y="1279356"/>
            <a:ext cx="5601324" cy="240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t-BR" sz="22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9) Quando acorda no dia seguinte, você começa a pensar sobre tudo o que tem acontecido desde que embarcou no navio. Quando na sua vida, você enfrenta situações como essa, qual o principal tipo de pensamento que vem à sua mente?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67D71E4-E59A-4DA7-84DC-8A963C9BC36D}"/>
              </a:ext>
            </a:extLst>
          </p:cNvPr>
          <p:cNvSpPr/>
          <p:nvPr/>
        </p:nvSpPr>
        <p:spPr>
          <a:xfrm>
            <a:off x="764498" y="4244741"/>
            <a:ext cx="9953469" cy="1237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Mesmo que seja uma situação difícil, sei que tenho o que preciso para sair dessa.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Se pudesse voltar atrás, teria feito as coisas de outra forma.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Me pergunto se vou mesmo conseguir resolver essa situação.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53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Mapa colorido com texto preto sobre fundo branco&#10;&#10;Descrição gerada automaticamente">
            <a:extLst>
              <a:ext uri="{FF2B5EF4-FFF2-40B4-BE49-F238E27FC236}">
                <a16:creationId xmlns:a16="http://schemas.microsoft.com/office/drawing/2014/main" id="{34692564-D6CA-4D2D-8C77-A7063E20C2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479" y="1049312"/>
            <a:ext cx="5181740" cy="2484620"/>
          </a:xfr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2ACC8F2-E4B2-47AE-8885-F0156D535DAB}"/>
              </a:ext>
            </a:extLst>
          </p:cNvPr>
          <p:cNvSpPr/>
          <p:nvPr/>
        </p:nvSpPr>
        <p:spPr>
          <a:xfrm>
            <a:off x="334781" y="670968"/>
            <a:ext cx="6170951" cy="3573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t-BR" sz="22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10) Você encontra um dos tripulantes que conta que esteve revendo os mapas e acredita ter localizado a ilha em que vocês estão. Ele diz que há uma ilha próxima e sugere que você e alguns tripulantes peguem um barco a remo e vão até lá para ver se há alguém que possa ajudá-los. Como o mar da região é agitado, você sabe que existe o risco de não conseguirem chegar até esta ilha.  O que você decide fazer?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9E6CDEA-9DFE-45D1-964B-0D32D2C6C15A}"/>
              </a:ext>
            </a:extLst>
          </p:cNvPr>
          <p:cNvSpPr/>
          <p:nvPr/>
        </p:nvSpPr>
        <p:spPr>
          <a:xfrm>
            <a:off x="559633" y="4400261"/>
            <a:ext cx="10028420" cy="1626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Decide arriscar, pois você tem experiência em navegação e essa pode ser uma das únicas chances de salvação.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Devido aos grandes riscos, você recusa a ideia e prefere que todos fiquem a salvo.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Diz que vai pensar melhor sobre o assunto pra avaliar se vale mesmo a pena.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444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E4EBF32-166B-4C9E-A2C3-78C9F6F5D723}"/>
              </a:ext>
            </a:extLst>
          </p:cNvPr>
          <p:cNvSpPr/>
          <p:nvPr/>
        </p:nvSpPr>
        <p:spPr>
          <a:xfrm>
            <a:off x="694544" y="386258"/>
            <a:ext cx="10852878" cy="2016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t-BR" sz="22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11) De repente, vários nativos da ilha aparecem no acampamento. A liderança deles se aproxima e diz que pode ajudar você e os tripulantes a voltarem para casa, mas que, em troca, quer que você dê a eles metade da comida que possuem, que poderia alimentá-los por uma semana na ilha. Você e os outros tripulantes decidem aceitar a oferta. O que você pensa depois?</a:t>
            </a: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FF2EECC-F353-44B0-8AD4-9093C3B26551}"/>
              </a:ext>
            </a:extLst>
          </p:cNvPr>
          <p:cNvSpPr/>
          <p:nvPr/>
        </p:nvSpPr>
        <p:spPr>
          <a:xfrm>
            <a:off x="694544" y="4694984"/>
            <a:ext cx="10398177" cy="1626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Metade da comida é muita coisa. Talvez teríamos saído sozinhos dessa. 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Metade da comida é muita coisa, mas valeu a pena ter dado a eles, pela possibilidade de voltar pra casa.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Teria dado até toda a comida pela possibilidade de voltar pra casa.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0CFA2FA-2BF2-4FF2-9B0C-80022858A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746" y="2402451"/>
            <a:ext cx="8424473" cy="215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3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apa colorido com texto preto sobre fundo branco&#10;&#10;Descrição gerada automaticamente">
            <a:extLst>
              <a:ext uri="{FF2B5EF4-FFF2-40B4-BE49-F238E27FC236}">
                <a16:creationId xmlns:a16="http://schemas.microsoft.com/office/drawing/2014/main" id="{32B2FCB6-42B9-43C0-B09E-16FD1B9569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156" y="1459819"/>
            <a:ext cx="6096002" cy="1757719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7A133DC-271C-4714-B775-3835753630E1}"/>
              </a:ext>
            </a:extLst>
          </p:cNvPr>
          <p:cNvSpPr/>
          <p:nvPr/>
        </p:nvSpPr>
        <p:spPr>
          <a:xfrm>
            <a:off x="759500" y="530991"/>
            <a:ext cx="10413167" cy="84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Você entrega a comida e eles levam você e a tripulação para sua comunidade no meio da ilha. </a:t>
            </a:r>
            <a:endParaRPr lang="pt-BR" sz="2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808B571-FE31-45C5-9BDE-89F702876973}"/>
              </a:ext>
            </a:extLst>
          </p:cNvPr>
          <p:cNvSpPr/>
          <p:nvPr/>
        </p:nvSpPr>
        <p:spPr>
          <a:xfrm>
            <a:off x="759500" y="1412807"/>
            <a:ext cx="5011710" cy="2016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t-BR" sz="22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12) Chegando na comunidade, você percebe que muitas pessoas vivem ali e fazem muitas coisas diferentes. Como vocês terão que ficar por alguns dias o que você faz?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D4CAD40-AFDE-4C08-8B72-04599BAC8490}"/>
              </a:ext>
            </a:extLst>
          </p:cNvPr>
          <p:cNvSpPr/>
          <p:nvPr/>
        </p:nvSpPr>
        <p:spPr>
          <a:xfrm>
            <a:off x="759500" y="3590294"/>
            <a:ext cx="10193312" cy="2794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Aproveita esses dias para descansar e relaxar, afinal a viagem de volta pode te exigir muito. 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Se voluntaria para ajudar no concerto do barco, assim da próxima vez já irá saber o que fazer.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Decide conversar com várias pessoas da tribo, trocar experiências, compartilhar seus conhecimentos e aprender sobre a cultura e a forma de vida deles dentro da ilha, afinal isso pode ser fundamental para você um dia.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515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5AE1D36-F8E7-4F54-B575-E82C3DDFDD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91" y="1648732"/>
            <a:ext cx="4342110" cy="2431582"/>
          </a:xfr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74361BF-890F-49B4-9C9A-8CC95CF6420B}"/>
              </a:ext>
            </a:extLst>
          </p:cNvPr>
          <p:cNvSpPr/>
          <p:nvPr/>
        </p:nvSpPr>
        <p:spPr>
          <a:xfrm>
            <a:off x="0" y="411214"/>
            <a:ext cx="11722309" cy="1237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pt-BR" sz="2200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Conforme prometido, os nativos ajudam no concerto do barco. Vocês se despedem de todos e tomam o rumo de volta para casa. Apesar de não ter alcançado seu objetivo, sua aventura ficou conhecida no mundo todo e todos o admiram por ter trazido a tripulação de volta a salvo.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02F78E3-F2A8-4A2F-82DC-6E1EFB5438F6}"/>
              </a:ext>
            </a:extLst>
          </p:cNvPr>
          <p:cNvSpPr/>
          <p:nvPr/>
        </p:nvSpPr>
        <p:spPr>
          <a:xfrm>
            <a:off x="5056681" y="1916855"/>
            <a:ext cx="6096000" cy="201619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t-BR" sz="22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13) O governador o convida para um jantar em sua casa, durante o jantar um dos convidados se aproxima de você e pergunta: "Como você se sente tendo fracassado nessa missão?" Qual a sua resposta?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2C143EB-69E2-48DD-90B6-DB1B5B176335}"/>
              </a:ext>
            </a:extLst>
          </p:cNvPr>
          <p:cNvSpPr/>
          <p:nvPr/>
        </p:nvSpPr>
        <p:spPr>
          <a:xfrm>
            <a:off x="469691" y="4201171"/>
            <a:ext cx="10248276" cy="2016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Não acho que foi um fracasso, afinal voltamos todos bem para casa. 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Não acho que foi um fracasso, essa missão me ensinou muito e me sinto bem mais preparado para continuar fazendo missões como essa.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Não acho que foi um fracasso, mas foi uma experiência muito ruim e a lição foi aprendida, nunca mais quero me envolver em missões como essa.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822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Uma imagem contendo texto&#10;&#10;Descrição gerada automaticamente">
            <a:extLst>
              <a:ext uri="{FF2B5EF4-FFF2-40B4-BE49-F238E27FC236}">
                <a16:creationId xmlns:a16="http://schemas.microsoft.com/office/drawing/2014/main" id="{5F0335A4-F20D-49F1-87D4-2ED561557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51" y="452860"/>
            <a:ext cx="4482194" cy="2566920"/>
          </a:xfr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761A6DF-BAE7-4264-98D1-02B36242A90F}"/>
              </a:ext>
            </a:extLst>
          </p:cNvPr>
          <p:cNvSpPr/>
          <p:nvPr/>
        </p:nvSpPr>
        <p:spPr>
          <a:xfrm>
            <a:off x="999344" y="1264081"/>
            <a:ext cx="5096656" cy="1237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t-BR" sz="22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14) Ainda no jantar, alguns convidados querem conhecê-lo pessoalmente e saber mais da sua história. Como você reagiria?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1C33530-8322-44CB-8A8E-1DF7CD8E5BB0}"/>
              </a:ext>
            </a:extLst>
          </p:cNvPr>
          <p:cNvSpPr/>
          <p:nvPr/>
        </p:nvSpPr>
        <p:spPr>
          <a:xfrm>
            <a:off x="647075" y="3220935"/>
            <a:ext cx="10897850" cy="318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Conversa com as pessoas que falam com você e conta das principais dificuldades enfrentadas, e escuta também as opiniões e sugestões delas para ter um outro ponto de vista em caso de outras missões.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Conversa com as pessoas que vem falar com você e compartilha seus principais aprendizados, caso alguém queira fazer algo parecido é importante conhecer isso.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Aproveita o jantar e fala com o maior número de pessoas possíveis, pede dicas, sugestões, contatos, pois você continua com o objetivo de concretizar essa missão e vai precisar de novos parceiros. 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466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Mapa colorido com texto preto sobre fundo branco&#10;&#10;Descrição gerada automaticamente">
            <a:extLst>
              <a:ext uri="{FF2B5EF4-FFF2-40B4-BE49-F238E27FC236}">
                <a16:creationId xmlns:a16="http://schemas.microsoft.com/office/drawing/2014/main" id="{51960973-3665-4697-8489-530AE61BB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34" y="555269"/>
            <a:ext cx="4411422" cy="2270838"/>
          </a:xfr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E8660E4-8FE2-4E7B-92FB-7697CBFCD765}"/>
              </a:ext>
            </a:extLst>
          </p:cNvPr>
          <p:cNvSpPr/>
          <p:nvPr/>
        </p:nvSpPr>
        <p:spPr>
          <a:xfrm>
            <a:off x="5346492" y="808019"/>
            <a:ext cx="6096000" cy="16268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15) Chegando em casa depois do jantar, você deita na cama e pensa sobre tudo o que aconteceu desde aquela primeira ligação que recebeu do governo. Qual conclusão você chega?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E31833F-465F-4DD6-888C-D2D8AE9413A9}"/>
              </a:ext>
            </a:extLst>
          </p:cNvPr>
          <p:cNvSpPr/>
          <p:nvPr/>
        </p:nvSpPr>
        <p:spPr>
          <a:xfrm>
            <a:off x="1249180" y="2972437"/>
            <a:ext cx="9693639" cy="318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Que você está pronto para uma nova missão. Pois ela te ensinou muito, você agora está com mais conhecimento, novos contatos, inclusive até alguns patrocinadores.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Que você é realmente um ótimo navegador, porém missões de exploração não são para você e você prefere navegar por locais conhecidos.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Que foi uma grande aventura, você aprendeu muito, mas precisaria de mais tempo para saber se toparia ou não participar novamente de uma missão como essa.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535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59433868-D99F-4B71-84BD-2DF5B9E6DB76}"/>
              </a:ext>
            </a:extLst>
          </p:cNvPr>
          <p:cNvSpPr/>
          <p:nvPr/>
        </p:nvSpPr>
        <p:spPr>
          <a:xfrm>
            <a:off x="1666406" y="2083632"/>
            <a:ext cx="8859187" cy="2016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b="1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Fechamento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200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assim fechamos esse capítulo. Ser empreendedor e gerenciar um negócio também é ser aventureiro. Muito mais do que os tesouros no fim da viagem, o que importa realmente é quem você é.</a:t>
            </a:r>
            <a:endParaRPr lang="pt-BR" sz="2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599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6964" y="2395972"/>
            <a:ext cx="61975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ColaborateLight" panose="02000503040000020004" pitchFamily="50" charset="0"/>
              </a:rPr>
              <a:t>Alameda Júlia da Costa, 362, casa 2 -  São Francisco - Curitiba/PR</a:t>
            </a:r>
          </a:p>
          <a:p>
            <a:endParaRPr lang="pt-BR" dirty="0">
              <a:solidFill>
                <a:schemeClr val="bg1"/>
              </a:solidFill>
              <a:latin typeface="ColaborateLight" panose="02000503040000020004" pitchFamily="50" charset="0"/>
            </a:endParaRPr>
          </a:p>
          <a:p>
            <a:r>
              <a:rPr lang="pt-BR" dirty="0">
                <a:solidFill>
                  <a:schemeClr val="bg1"/>
                </a:solidFill>
                <a:latin typeface="ColaborateLight" panose="02000503040000020004" pitchFamily="50" charset="0"/>
              </a:rPr>
              <a:t>+55 41 3013 2409</a:t>
            </a:r>
          </a:p>
          <a:p>
            <a:endParaRPr lang="pt-BR" dirty="0">
              <a:solidFill>
                <a:schemeClr val="bg1"/>
              </a:solidFill>
              <a:latin typeface="ColaborateLight" panose="02000503040000020004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chemeClr val="bg1"/>
                </a:solidFill>
                <a:latin typeface="ColaborateLight" panose="02000503040000020004" pitchFamily="50" charset="0"/>
              </a:rPr>
              <a:t>Site e Redes Sociais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chemeClr val="bg1"/>
                </a:solidFill>
                <a:latin typeface="ColaborateLight" panose="02000503040000020004" pitchFamily="50" charset="0"/>
              </a:rPr>
              <a:t>www.aliancaempreendedora.org.br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chemeClr val="bg1"/>
                </a:solidFill>
                <a:latin typeface="ColaborateLight" panose="02000503040000020004" pitchFamily="50" charset="0"/>
              </a:rPr>
              <a:t>www.facebook.com/aliancaempreendedora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chemeClr val="bg1"/>
                </a:solidFill>
                <a:latin typeface="ColaborateLight" panose="02000503040000020004" pitchFamily="50" charset="0"/>
              </a:rPr>
              <a:t>www.youtube.com/aliancavideos</a:t>
            </a:r>
          </a:p>
          <a:p>
            <a:endParaRPr lang="en-US" dirty="0">
              <a:solidFill>
                <a:schemeClr val="bg1"/>
              </a:solidFill>
              <a:latin typeface="ColaborateLight" panose="02000503040000020004" pitchFamily="50" charset="0"/>
            </a:endParaRPr>
          </a:p>
        </p:txBody>
      </p:sp>
      <p:sp>
        <p:nvSpPr>
          <p:cNvPr id="3" name="Rectangle 2">
            <a:hlinkClick r:id="rId3"/>
          </p:cNvPr>
          <p:cNvSpPr/>
          <p:nvPr/>
        </p:nvSpPr>
        <p:spPr>
          <a:xfrm>
            <a:off x="1845128" y="3910283"/>
            <a:ext cx="457201" cy="449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hlinkClick r:id="rId4"/>
          </p:cNvPr>
          <p:cNvSpPr/>
          <p:nvPr/>
        </p:nvSpPr>
        <p:spPr>
          <a:xfrm>
            <a:off x="2340433" y="3915725"/>
            <a:ext cx="457201" cy="449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rId5"/>
          </p:cNvPr>
          <p:cNvSpPr/>
          <p:nvPr/>
        </p:nvSpPr>
        <p:spPr>
          <a:xfrm>
            <a:off x="2803079" y="3904836"/>
            <a:ext cx="457201" cy="449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hlinkClick r:id="rId6"/>
          </p:cNvPr>
          <p:cNvSpPr/>
          <p:nvPr/>
        </p:nvSpPr>
        <p:spPr>
          <a:xfrm>
            <a:off x="3282057" y="3893946"/>
            <a:ext cx="457201" cy="449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69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8A4B1B7-BA47-4CB6-B52B-208AB420E3E7}"/>
              </a:ext>
            </a:extLst>
          </p:cNvPr>
          <p:cNvSpPr/>
          <p:nvPr/>
        </p:nvSpPr>
        <p:spPr>
          <a:xfrm>
            <a:off x="1708879" y="1958726"/>
            <a:ext cx="8454452" cy="2794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Hoje pela manhã você recebeu a ligação de um representante do governo, convocando-o para uma missão. Recentemente, o governo descobriu a existência de uma nova ilha no oceano, bem afastada da costa, até hoje nunca visitada. Só é possível chegar lá de barco e repararam em você o potencial de um grande navegador.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Eles querem que você seja comandante desta viagem exploratória, liderando o grupo que, pela primeira vez, irá pisar naquela ilha.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62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23B772B0-C28B-4E30-AD04-1B5E71A14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093" y="1045804"/>
            <a:ext cx="6075273" cy="2383196"/>
          </a:xfr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B2050F8-BFDA-4CCA-A752-A4FA9E17B009}"/>
              </a:ext>
            </a:extLst>
          </p:cNvPr>
          <p:cNvSpPr/>
          <p:nvPr/>
        </p:nvSpPr>
        <p:spPr>
          <a:xfrm>
            <a:off x="315534" y="548264"/>
            <a:ext cx="5275798" cy="318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pt-BR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Eles te convocam para uma conversa. A primeira pergunta que te fazem é "Quais são suas 2 principais qualidades e seus 2 principais defeitos?" Você tem poucos segundos para pensar e responder. Você pensa quais são agora... Você consegue responder?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5F71334-6ED9-4553-99EA-C717710E3E60}"/>
              </a:ext>
            </a:extLst>
          </p:cNvPr>
          <p:cNvSpPr/>
          <p:nvPr/>
        </p:nvSpPr>
        <p:spPr>
          <a:xfrm>
            <a:off x="1486524" y="4342336"/>
            <a:ext cx="9218951" cy="1237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Não conseguiu. Ou conseguiu pensar em uma qualidade </a:t>
            </a:r>
            <a:r>
              <a:rPr lang="pt-BR" sz="2200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</a:t>
            </a: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em um defeito.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Conseguiu pensar em um defeito </a:t>
            </a:r>
            <a:r>
              <a:rPr lang="pt-BR" sz="2200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uma qualidade.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Conseguiu pensar nas 2 qualidades e nos 2 defeitos.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93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apa colorido com texto preto sobre fundo branco&#10;&#10;Descrição gerada automaticamente">
            <a:extLst>
              <a:ext uri="{FF2B5EF4-FFF2-40B4-BE49-F238E27FC236}">
                <a16:creationId xmlns:a16="http://schemas.microsoft.com/office/drawing/2014/main" id="{979B0913-FA1D-4826-81CA-625B493E4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170" y="1074737"/>
            <a:ext cx="4447041" cy="353269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4AE17B9-AAE7-448F-9694-1402AF127D6E}"/>
              </a:ext>
            </a:extLst>
          </p:cNvPr>
          <p:cNvSpPr/>
          <p:nvPr/>
        </p:nvSpPr>
        <p:spPr>
          <a:xfrm>
            <a:off x="769496" y="1184886"/>
            <a:ext cx="6096000" cy="12375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t-BR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A próxima pergunta que eles te fazem é: “Para assumir essa missão, do que você precisa?” Qual a sua resposta?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3F669B7-6AFC-4E4B-8B81-E905DA4DBC81}"/>
              </a:ext>
            </a:extLst>
          </p:cNvPr>
          <p:cNvSpPr/>
          <p:nvPr/>
        </p:nvSpPr>
        <p:spPr>
          <a:xfrm>
            <a:off x="769496" y="2994284"/>
            <a:ext cx="6096000" cy="27948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1910"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Uma equipe experiente, que já tenha feito aventuras como esta.</a:t>
            </a:r>
          </a:p>
          <a:p>
            <a:pPr marL="41910"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Uma equipe que complemente suas habilidades, que com ou sem experiência esteja disposta a se arriscar com você.</a:t>
            </a:r>
          </a:p>
          <a:p>
            <a:pPr marL="41910"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Investimento alto para comprar equipamentos de última geração. </a:t>
            </a:r>
          </a:p>
        </p:txBody>
      </p:sp>
    </p:spTree>
    <p:extLst>
      <p:ext uri="{BB962C8B-B14F-4D97-AF65-F5344CB8AC3E}">
        <p14:creationId xmlns:p14="http://schemas.microsoft.com/office/powerpoint/2010/main" val="686486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 preto sobre fundo branco&#10;&#10;Descrição gerada automaticamente">
            <a:extLst>
              <a:ext uri="{FF2B5EF4-FFF2-40B4-BE49-F238E27FC236}">
                <a16:creationId xmlns:a16="http://schemas.microsoft.com/office/drawing/2014/main" id="{D0DA0C08-723F-40A9-A1A8-89B1723DD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13" y="634873"/>
            <a:ext cx="5383130" cy="2794127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8BC82B10-3DA7-498B-8C0C-7C7DB49219F6}"/>
              </a:ext>
            </a:extLst>
          </p:cNvPr>
          <p:cNvSpPr/>
          <p:nvPr/>
        </p:nvSpPr>
        <p:spPr>
          <a:xfrm>
            <a:off x="571558" y="634132"/>
            <a:ext cx="5383130" cy="2794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t-BR" sz="22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Após a conversa, o governo diz que você, definitivamente, será comandante do barco, porém diz que não tem todos os recursos disponíveis para a missão e conta com você para consegui-lo. Você pensa que essa é uma oportunidade única na sua vida. O que você fala para eles? 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E850BAF-197D-484F-92AB-4CE5D83E87EA}"/>
              </a:ext>
            </a:extLst>
          </p:cNvPr>
          <p:cNvSpPr/>
          <p:nvPr/>
        </p:nvSpPr>
        <p:spPr>
          <a:xfrm>
            <a:off x="1069298" y="3791282"/>
            <a:ext cx="9333876" cy="240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Estou disposto a arriscar tudo, acredito que essa missão não tem como dar errado.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Essa é uma missão arriscada, estou disposto a oferecer meu tempo e meu conhecimento para realizá-la.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Essa missão é arriscada, posso colocar disposição meus recursos que não farão tanta falta caso a missão dê errada.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794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placa, homem&#10;&#10;Descrição gerada automaticamente">
            <a:extLst>
              <a:ext uri="{FF2B5EF4-FFF2-40B4-BE49-F238E27FC236}">
                <a16:creationId xmlns:a16="http://schemas.microsoft.com/office/drawing/2014/main" id="{82F5C7C6-FEFB-40C8-85C5-7961B3EE5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92" y="474989"/>
            <a:ext cx="4580171" cy="319760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B7D5C116-D800-4873-89CC-E60861E022A3}"/>
              </a:ext>
            </a:extLst>
          </p:cNvPr>
          <p:cNvSpPr/>
          <p:nvPr/>
        </p:nvSpPr>
        <p:spPr>
          <a:xfrm>
            <a:off x="5206583" y="1664093"/>
            <a:ext cx="6096000" cy="12375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t-BR" sz="22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4) O governo te liga para falar que conseguiu os patrocínios necessários. Você conta para ele o que você fez sobre esse assunto: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3A919C6-54BF-4685-BB02-F955878190D3}"/>
              </a:ext>
            </a:extLst>
          </p:cNvPr>
          <p:cNvSpPr/>
          <p:nvPr/>
        </p:nvSpPr>
        <p:spPr>
          <a:xfrm>
            <a:off x="536187" y="3834868"/>
            <a:ext cx="9986907" cy="240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Ah eu já tinha falado sobre a missão com várias pessoas diferentes, algumas até estavam dispostas a patrocinar também.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Ah que bom que conseguiram, eu não tinha falado com ninguém ainda sobre a missão.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Bom que já conseguiram, eu tinha falado com alguns amigos e pessoas próximas que ficaram de me indicar outros contatos.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125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Desenho de uma pessoa&#10;&#10;Descrição gerada automaticamente">
            <a:extLst>
              <a:ext uri="{FF2B5EF4-FFF2-40B4-BE49-F238E27FC236}">
                <a16:creationId xmlns:a16="http://schemas.microsoft.com/office/drawing/2014/main" id="{DB3F56F3-8DD9-425E-8C1C-098D9BB2C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927" y="682430"/>
            <a:ext cx="5063245" cy="3027440"/>
          </a:xfr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CB4C99A-CF4D-443A-B23B-85FA1343801D}"/>
              </a:ext>
            </a:extLst>
          </p:cNvPr>
          <p:cNvSpPr/>
          <p:nvPr/>
        </p:nvSpPr>
        <p:spPr>
          <a:xfrm>
            <a:off x="681270" y="1063563"/>
            <a:ext cx="5299805" cy="2016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t-BR" sz="22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5) Durante esse tempo de espera para o início da missão, você recebe uma ligação dizendo que o governo desistiu de realizá-la e não vai mais se envolver com ela.</a:t>
            </a: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que você faz?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342DE28-B1E5-4C65-ACF8-2F9B0BCCA345}"/>
              </a:ext>
            </a:extLst>
          </p:cNvPr>
          <p:cNvSpPr/>
          <p:nvPr/>
        </p:nvSpPr>
        <p:spPr>
          <a:xfrm>
            <a:off x="950198" y="3845504"/>
            <a:ext cx="10291603" cy="2016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Acha que é um sinal, já que era uma missão arriscada e também desiste de realizá-la.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Pensa em formas de adaptá-la para os recursos que você tem disponíveis e diz que irá mesmo assim.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Tenta convencer o governo a voltar atrás e continuar patrocinando a missão que tem um grande potencial de dar certo.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504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33A7319-425F-4E79-9D45-74CB3B9FDADA}"/>
              </a:ext>
            </a:extLst>
          </p:cNvPr>
          <p:cNvSpPr/>
          <p:nvPr/>
        </p:nvSpPr>
        <p:spPr>
          <a:xfrm>
            <a:off x="621309" y="381035"/>
            <a:ext cx="9993443" cy="84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Antes mesmo de você tomar uma atitude o governo volta atrás na decisão e decide manter toda a estrutura e patrocínio para a aventura.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5AA499C-B2F3-4A4E-A8C7-07E062BEE456}"/>
              </a:ext>
            </a:extLst>
          </p:cNvPr>
          <p:cNvSpPr/>
          <p:nvPr/>
        </p:nvSpPr>
        <p:spPr>
          <a:xfrm>
            <a:off x="621309" y="1425138"/>
            <a:ext cx="6096000" cy="24055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t-BR" sz="22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6) Chegou o dia! Você e a tripulação embarcam e iniciam a viagem. Depois de alguns dias em alto-mar, você descobre que um dos tripulantes mexeu nas suas coisas e encontrou seu diário de bordo, onde se anotam as informações a respeito da viagem. O que está escrito nele?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03EB3A8-BF93-4C86-B044-D008FFD5D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358" y="964810"/>
            <a:ext cx="5026702" cy="2866046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1BB70CF4-1FA3-49A4-8CB6-E5035586D016}"/>
              </a:ext>
            </a:extLst>
          </p:cNvPr>
          <p:cNvSpPr/>
          <p:nvPr/>
        </p:nvSpPr>
        <p:spPr>
          <a:xfrm>
            <a:off x="621309" y="4026778"/>
            <a:ext cx="10882859" cy="240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Alguns rabiscos, com uma ideia geral das etapas da aventura e algumas rotas que podem te levar a ilha, além das ações que você tem para fazer.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Pouca coisa. Em um mar como este, o ideal é decidir o rumo com base no que vai acontecendo.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A explicação detalhada do itinerário principal em várias páginas, além de um planejamento diário das atividades rotineiras do barco.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309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A6FF4975-1A1D-4C38-B3AC-C503B2E2B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11641"/>
            <a:ext cx="5711035" cy="207674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9443677-BB81-454E-B33C-56AD2BE16005}"/>
              </a:ext>
            </a:extLst>
          </p:cNvPr>
          <p:cNvSpPr/>
          <p:nvPr/>
        </p:nvSpPr>
        <p:spPr>
          <a:xfrm>
            <a:off x="679554" y="773340"/>
            <a:ext cx="5251555" cy="240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t-BR" sz="22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7) Depois de uma semana em alto-mar, vocês enfrentam uma tempestade com ventos muito fortes, que destroem a vela do barco. Vocês ficam à deriva, sem controle do barco, e não tem nada que possam fazer a respeito. O que você faz?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880D30D-8F3B-4EEC-B370-DF4203D3B398}"/>
              </a:ext>
            </a:extLst>
          </p:cNvPr>
          <p:cNvSpPr/>
          <p:nvPr/>
        </p:nvSpPr>
        <p:spPr>
          <a:xfrm>
            <a:off x="514663" y="3769619"/>
            <a:ext cx="10589113" cy="2016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Fica sem ação, pois as coisas saíram complemente do planejado e você precisa de um tempo para saber por onde começar a resolvê-las.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Mantem a calma e decide esperar a tempestade passar para buscar uma solução.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Como você não sabe sair dessa situação, você junta toda a tripulação e começa a pedir e listar ideias do que pode ser feito para tirar vocês dessa situação.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338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liança Empreendedora">
      <a:majorFont>
        <a:latin typeface="ColaborateLight"/>
        <a:ea typeface=""/>
        <a:cs typeface=""/>
      </a:majorFont>
      <a:minorFont>
        <a:latin typeface="Colaborate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472501152A5F94D9D04A2347850984C" ma:contentTypeVersion="10" ma:contentTypeDescription="Crie um novo documento." ma:contentTypeScope="" ma:versionID="61f51cf93cca9f24d33bd1588e97e3b2">
  <xsd:schema xmlns:xsd="http://www.w3.org/2001/XMLSchema" xmlns:xs="http://www.w3.org/2001/XMLSchema" xmlns:p="http://schemas.microsoft.com/office/2006/metadata/properties" xmlns:ns2="8b1432c0-16c4-4e8d-8925-d9c8c44c484b" xmlns:ns3="65f08826-6c79-4aba-af71-f6e2f47e042e" targetNamespace="http://schemas.microsoft.com/office/2006/metadata/properties" ma:root="true" ma:fieldsID="8e9cfb35955aa1769642a80505d1fad8" ns2:_="" ns3:_="">
    <xsd:import namespace="8b1432c0-16c4-4e8d-8925-d9c8c44c484b"/>
    <xsd:import namespace="65f08826-6c79-4aba-af71-f6e2f47e04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1432c0-16c4-4e8d-8925-d9c8c44c48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f08826-6c79-4aba-af71-f6e2f47e042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B76AF3-611F-4ED9-B7B5-CD6BCBC712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A5B3AF-8095-412D-B9D3-3CFC53587E77}">
  <ds:schemaRefs>
    <ds:schemaRef ds:uri="http://schemas.microsoft.com/office/2006/metadata/properties"/>
    <ds:schemaRef ds:uri="65f08826-6c79-4aba-af71-f6e2f47e042e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8b1432c0-16c4-4e8d-8925-d9c8c44c484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670640D-9F0A-4E47-9BF3-A4CC49D714D1}"/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1990</Words>
  <Application>Microsoft Office PowerPoint</Application>
  <PresentationFormat>Widescreen</PresentationFormat>
  <Paragraphs>78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ColaborateLight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César Brasil</dc:creator>
  <cp:lastModifiedBy>Camila Maria Reis</cp:lastModifiedBy>
  <cp:revision>56</cp:revision>
  <dcterms:created xsi:type="dcterms:W3CDTF">2014-10-16T22:18:47Z</dcterms:created>
  <dcterms:modified xsi:type="dcterms:W3CDTF">2020-01-03T14:33:34Z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0x010100E472501152A5F94D9D04A2347850984C</vt:lpwstr>
  </property>
</Properties>
</file>