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1" r:id="rId4"/>
    <p:sldId id="266" r:id="rId5"/>
    <p:sldId id="258" r:id="rId6"/>
    <p:sldId id="263" r:id="rId7"/>
    <p:sldId id="264" r:id="rId8"/>
    <p:sldId id="259" r:id="rId9"/>
    <p:sldId id="262" r:id="rId10"/>
    <p:sldId id="265" r:id="rId11"/>
    <p:sldId id="267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25"/>
    <a:srgbClr val="FF9F0C"/>
    <a:srgbClr val="09326F"/>
    <a:srgbClr val="0068B7"/>
    <a:srgbClr val="006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39" autoAdjust="0"/>
    <p:restoredTop sz="86481" autoAdjust="0"/>
  </p:normalViewPr>
  <p:slideViewPr>
    <p:cSldViewPr snapToGrid="0">
      <p:cViewPr varScale="1">
        <p:scale>
          <a:sx n="63" d="100"/>
          <a:sy n="63" d="100"/>
        </p:scale>
        <p:origin x="120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31AA-C831-4D60-B50E-172E9F4DF2E8}" type="datetimeFigureOut">
              <a:rPr lang="pt-BR" smtClean="0"/>
              <a:t>01/11/2018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ACC28-6637-46D1-93CB-30DEF3BD29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736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CC28-6637-46D1-93CB-30DEF3BD297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440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CC28-6637-46D1-93CB-30DEF3BD297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4733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640761-09B0-4848-B068-F6F2C0840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257B45-723D-430F-80D3-6B23495D8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05B466-5366-4A80-B9E9-D48310B7E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E7B-38D9-440F-A07E-DE6E7CE92A14}" type="datetimeFigureOut">
              <a:rPr lang="pt-BR" smtClean="0"/>
              <a:t>01/11/2018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9D6F2E-3CF3-440F-9946-40AD6D6A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05A2A5-3B33-42BC-A2F8-F8F490E1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B38E-E93F-4738-B162-D5778ABEE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875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A90E2C-DA07-4B1A-81AA-15F67EC9A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9138D7-76E6-47B6-88E2-2742306C9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DD331B-FBFC-413B-8F55-F158D2655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E7B-38D9-440F-A07E-DE6E7CE92A14}" type="datetimeFigureOut">
              <a:rPr lang="pt-BR" smtClean="0"/>
              <a:t>01/11/2018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7CB129-996E-4B67-8668-27EE9069D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FDDC5A-E06E-4891-86E2-F83A4D5A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B38E-E93F-4738-B162-D5778ABEE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170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57198A2-27C0-4C66-9DCB-CA4A16BE43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FA4ED63-5FED-477D-8474-7F687CEE1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FEBBB3-F713-4032-B0CB-AB657E98E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E7B-38D9-440F-A07E-DE6E7CE92A14}" type="datetimeFigureOut">
              <a:rPr lang="pt-BR" smtClean="0"/>
              <a:t>01/11/2018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AB2FAD-50C9-42B1-913E-12CE5DD9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615BA6-B04C-455E-B11C-7A3D2924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B38E-E93F-4738-B162-D5778ABEE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629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A8F51C-3AE3-42BA-B04A-3923F1F21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5291F2-186B-487B-9694-10333886B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F7E893-02C7-470B-8CE6-302B8E408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E7B-38D9-440F-A07E-DE6E7CE92A14}" type="datetimeFigureOut">
              <a:rPr lang="pt-BR" smtClean="0"/>
              <a:t>01/11/2018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5332AD-B91C-4374-B035-EC7BB3260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AB1C2C-389B-4E4D-BFDE-5FB38DAA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B38E-E93F-4738-B162-D5778ABEE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342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751879-5038-4F5B-840A-59539F39B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71E9E9-168D-4FD0-B40B-517D0A3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A358A5-ABA9-4B9E-9BAB-5BB3DDF2B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E7B-38D9-440F-A07E-DE6E7CE92A14}" type="datetimeFigureOut">
              <a:rPr lang="pt-BR" smtClean="0"/>
              <a:t>01/11/2018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D5BF45-B5D0-4F41-9463-4B1758058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A1AA9C-2555-4D9A-A7A5-6BB2D72F5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B38E-E93F-4738-B162-D5778ABEE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1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216BA-B9C0-40F7-9BE5-C279552B6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6848DD-B553-4BFA-AF83-57887CB64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8E696A-B5E9-43C1-BAD9-C403B291D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5E6A995-3463-44ED-8D5D-C52D17768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E7B-38D9-440F-A07E-DE6E7CE92A14}" type="datetimeFigureOut">
              <a:rPr lang="pt-BR" smtClean="0"/>
              <a:t>01/11/2018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522F4F1-B066-4578-818B-FD64AC7A1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0FC6BD5-1BC3-458C-A707-AB63EC19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B38E-E93F-4738-B162-D5778ABEE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650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54429-C455-44DE-8D8A-E6D3ECCB4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9F7D54-4793-42A7-8967-4FF31A50C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8FAD8CB-5A1B-45D5-952C-1AF848E9D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44619D3-5F30-45AC-983A-78337730F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417F60-FBB5-4427-9C66-47A37A59B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DC789EE-C130-48E2-87FA-1877E15A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E7B-38D9-440F-A07E-DE6E7CE92A14}" type="datetimeFigureOut">
              <a:rPr lang="pt-BR" smtClean="0"/>
              <a:t>01/11/2018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4B6450D-6283-4F7B-A927-98F241CB8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F48207-E185-4311-9ED4-2C853B10A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B38E-E93F-4738-B162-D5778ABEE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9998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7389FA-97EF-4116-91ED-D80B09151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A660C94-D518-40AD-86C0-E5DFB83C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E7B-38D9-440F-A07E-DE6E7CE92A14}" type="datetimeFigureOut">
              <a:rPr lang="pt-BR" smtClean="0"/>
              <a:t>01/11/2018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C98F76C-E394-4E70-8E66-D833669ED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293D651-E045-40D8-BAA3-59ECC5DC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B38E-E93F-4738-B162-D5778ABEE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746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8CC8399-ACD6-4D13-95D5-994A1906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E7B-38D9-440F-A07E-DE6E7CE92A14}" type="datetimeFigureOut">
              <a:rPr lang="pt-BR" smtClean="0"/>
              <a:t>01/11/2018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0BA5C4A-C5E3-4C0A-81FB-3CFBEEA74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CBCF751-5473-4FB3-8C50-69463635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B38E-E93F-4738-B162-D5778ABEE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999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C4F682-BC4A-4E50-ADFA-93C8F181C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7A2DD8-47E9-4D47-B530-9FC548736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7F5CBEF-58A9-4958-A7A9-D5A3698BF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8B9FDEE-7A62-4CA2-91C5-6C1C5AE71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E7B-38D9-440F-A07E-DE6E7CE92A14}" type="datetimeFigureOut">
              <a:rPr lang="pt-BR" smtClean="0"/>
              <a:t>01/11/2018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AD8F64D-D741-4C43-8067-4AAA6EF1A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2433B8-A99D-45F7-BF85-932A516C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B38E-E93F-4738-B162-D5778ABEE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5586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A74F7B-3661-408E-8702-798214C7C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5CFAA3-990F-4641-AD9E-14126C968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6F9B9F3-05E0-44A6-8571-6BEED58AC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3C98986-AE37-4011-9A99-F7063506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E7B-38D9-440F-A07E-DE6E7CE92A14}" type="datetimeFigureOut">
              <a:rPr lang="pt-BR" smtClean="0"/>
              <a:t>01/11/2018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5EEE1A-953E-48C0-9612-0E51685B7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D847A2-EB99-4B46-9433-85A808C27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B38E-E93F-4738-B162-D5778ABEE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646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1D58F4A-7299-4AA6-A266-FC468F64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E523C2-F722-4894-A606-873F9A7A9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378E76-8124-4096-8A71-89397F5E56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92E7B-38D9-440F-A07E-DE6E7CE92A14}" type="datetimeFigureOut">
              <a:rPr lang="pt-BR" smtClean="0"/>
              <a:t>01/11/2018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0EC475-6351-4BE3-B305-379B0CBF5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9CA58B-0C04-4ED2-9B38-F7B2B7A48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5B38E-E93F-4738-B162-D5778ABEE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276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liancaempreendedora.org.br/tamojunto/video-aulas/minha-trajetoria-foi-assim-olimpio-marido-de-aluguel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hyperlink" Target="https://aliancaempreendedora.org.br/tamojunto/video-aulas/minha-trajetoria-foi-assim-elm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DAFB0A-1AC3-4377-8BA9-5C5FF646E2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3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C7373FD-D058-412D-98F4-4F6AE006F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646" y="5469701"/>
            <a:ext cx="1436783" cy="100257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2782EF9-BAE8-4363-A0B0-AC5091772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82" y="887010"/>
            <a:ext cx="9151836" cy="441896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D939045-2200-407F-A210-2152DAC9F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36223"/>
            <a:ext cx="2474694" cy="146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87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DAFB0A-1AC3-4377-8BA9-5C5FF646E286}"/>
              </a:ext>
            </a:extLst>
          </p:cNvPr>
          <p:cNvSpPr/>
          <p:nvPr/>
        </p:nvSpPr>
        <p:spPr>
          <a:xfrm>
            <a:off x="0" y="-3053"/>
            <a:ext cx="12192000" cy="6858000"/>
          </a:xfrm>
          <a:prstGeom prst="rect">
            <a:avLst/>
          </a:prstGeom>
          <a:solidFill>
            <a:srgbClr val="093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381DD36-9639-44E3-BFF2-5174DE637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7" b="43644"/>
          <a:stretch/>
        </p:blipFill>
        <p:spPr>
          <a:xfrm>
            <a:off x="0" y="-20782"/>
            <a:ext cx="12191999" cy="330503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FFB2292-25F9-48F2-8517-DFC1BFD6384C}"/>
              </a:ext>
            </a:extLst>
          </p:cNvPr>
          <p:cNvSpPr txBox="1"/>
          <p:nvPr/>
        </p:nvSpPr>
        <p:spPr>
          <a:xfrm>
            <a:off x="775853" y="3276697"/>
            <a:ext cx="1072341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Nossa missão é unir forças e viabilizar acessos para que pessoas e comunidades de baixa renda possam ser empreendedoras, promovendo a inclusão e o desenvolvimento econômico e social. </a:t>
            </a:r>
          </a:p>
          <a:p>
            <a:pPr algn="ctr"/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t-BR" sz="2000" dirty="0">
                <a:solidFill>
                  <a:srgbClr val="FFCD25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BUSCAMOS VOLUNTÁRIOS QUE TOPEM SER A NOSSA VOZ. </a:t>
            </a:r>
          </a:p>
          <a:p>
            <a:pPr algn="ctr"/>
            <a: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Voluntários que sejam apaixonadas por </a:t>
            </a:r>
            <a:r>
              <a:rPr lang="pt-BR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microempreendedorismo</a:t>
            </a:r>
            <a: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desenvolvimento local de suas regiões, educação empreendedora e tenham o forte desejo de tornarem-se um replicador da nossa metodologia. </a:t>
            </a:r>
            <a:br>
              <a:rPr lang="pt-BR" dirty="0"/>
            </a:br>
            <a: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Queremos apoiar e capacitar o desenvolvimento do empreendedorismo na população da </a:t>
            </a:r>
            <a:r>
              <a:rPr lang="pt-BR" dirty="0">
                <a:solidFill>
                  <a:schemeClr val="bg1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base da pirâmide, ou seja, classes E, D e C</a:t>
            </a:r>
            <a: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ctr"/>
            <a:endParaRPr lang="pt-BR" b="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br>
              <a:rPr lang="pt-BR" dirty="0"/>
            </a:b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117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DAFB0A-1AC3-4377-8BA9-5C5FF646E286}"/>
              </a:ext>
            </a:extLst>
          </p:cNvPr>
          <p:cNvSpPr/>
          <p:nvPr/>
        </p:nvSpPr>
        <p:spPr>
          <a:xfrm>
            <a:off x="-6926" y="5261"/>
            <a:ext cx="12198926" cy="6858000"/>
          </a:xfrm>
          <a:prstGeom prst="rect">
            <a:avLst/>
          </a:prstGeom>
          <a:solidFill>
            <a:srgbClr val="093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879331F-4C90-4172-8D18-EC2E01B358A6}"/>
              </a:ext>
            </a:extLst>
          </p:cNvPr>
          <p:cNvSpPr txBox="1"/>
          <p:nvPr/>
        </p:nvSpPr>
        <p:spPr>
          <a:xfrm>
            <a:off x="4739987" y="1501553"/>
            <a:ext cx="27120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0" dirty="0">
                <a:solidFill>
                  <a:srgbClr val="FFCD25"/>
                </a:solidFill>
                <a:latin typeface="Adelaide " pitchFamily="2" charset="0"/>
              </a:rPr>
              <a:t>Vem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FACC7B7-9A50-4D73-A898-80D373FC93EA}"/>
              </a:ext>
            </a:extLst>
          </p:cNvPr>
          <p:cNvSpPr txBox="1"/>
          <p:nvPr/>
        </p:nvSpPr>
        <p:spPr>
          <a:xfrm>
            <a:off x="4125191" y="2882819"/>
            <a:ext cx="11097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dirty="0">
                <a:solidFill>
                  <a:schemeClr val="bg1"/>
                </a:solidFill>
                <a:latin typeface="League Spartan" panose="00000800000000000000" pitchFamily="2" charset="0"/>
              </a:rPr>
              <a:t>SER UM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DEEC992-F32B-4FA7-97ED-C5181214563C}"/>
              </a:ext>
            </a:extLst>
          </p:cNvPr>
          <p:cNvSpPr txBox="1"/>
          <p:nvPr/>
        </p:nvSpPr>
        <p:spPr>
          <a:xfrm>
            <a:off x="3356264" y="3384383"/>
            <a:ext cx="95804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0" dirty="0" err="1">
                <a:solidFill>
                  <a:schemeClr val="bg1"/>
                </a:solidFill>
                <a:latin typeface="Adelaide " pitchFamily="2" charset="0"/>
              </a:rPr>
              <a:t>Aliancer</a:t>
            </a:r>
            <a:r>
              <a:rPr lang="pt-BR" sz="11500" dirty="0">
                <a:solidFill>
                  <a:schemeClr val="bg1"/>
                </a:solidFill>
                <a:latin typeface="Adelaide " pitchFamily="2" charset="0"/>
              </a:rPr>
              <a:t>!</a:t>
            </a:r>
            <a:endParaRPr lang="pt-BR" sz="2800" dirty="0">
              <a:solidFill>
                <a:schemeClr val="bg1"/>
              </a:solidFill>
              <a:latin typeface="Adelaide 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62FA00B-AB70-41F8-B5ED-34EA20FDA5FF}"/>
              </a:ext>
            </a:extLst>
          </p:cNvPr>
          <p:cNvSpPr txBox="1"/>
          <p:nvPr/>
        </p:nvSpPr>
        <p:spPr>
          <a:xfrm>
            <a:off x="3314700" y="3363601"/>
            <a:ext cx="95804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0" dirty="0" err="1">
                <a:solidFill>
                  <a:srgbClr val="FF9F0C"/>
                </a:solidFill>
                <a:latin typeface="Adelaide " pitchFamily="2" charset="0"/>
              </a:rPr>
              <a:t>Aliancer</a:t>
            </a:r>
            <a:r>
              <a:rPr lang="pt-BR" sz="11500" dirty="0">
                <a:solidFill>
                  <a:srgbClr val="FF9F0C"/>
                </a:solidFill>
                <a:latin typeface="Adelaide " pitchFamily="2" charset="0"/>
              </a:rPr>
              <a:t>!</a:t>
            </a:r>
            <a:endParaRPr lang="pt-BR" sz="2800" dirty="0">
              <a:solidFill>
                <a:srgbClr val="FF9F0C"/>
              </a:solidFill>
              <a:latin typeface="Adelaide " pitchFamily="2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A0A4990-1CBD-4C74-84EA-229D7A74FB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7341">
            <a:off x="6637994" y="1818149"/>
            <a:ext cx="5943484" cy="560484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F26C673-F4AF-4951-8601-BF2E741528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1304">
            <a:off x="-413503" y="-369846"/>
            <a:ext cx="5943484" cy="560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DAFB0A-1AC3-4377-8BA9-5C5FF646E2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3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F980244-E2C1-4054-8266-200FABC4A3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4"/>
          <a:stretch/>
        </p:blipFill>
        <p:spPr>
          <a:xfrm>
            <a:off x="0" y="0"/>
            <a:ext cx="9422197" cy="5716133"/>
          </a:xfrm>
          <a:prstGeom prst="rect">
            <a:avLst/>
          </a:prstGeom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55D5F3B-3B6B-4041-BBB3-50E1AAB877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7341">
            <a:off x="6637994" y="1818149"/>
            <a:ext cx="5943484" cy="560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62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185C53A-73E0-4A3E-A7FB-29E579E519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3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DF11CC9-D3E9-4135-A001-0FA7166BA81A}"/>
              </a:ext>
            </a:extLst>
          </p:cNvPr>
          <p:cNvSpPr/>
          <p:nvPr/>
        </p:nvSpPr>
        <p:spPr>
          <a:xfrm>
            <a:off x="8583620" y="2225352"/>
            <a:ext cx="3079170" cy="796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6CA10F7-4D76-492C-A589-FB472A9095C2}"/>
              </a:ext>
            </a:extLst>
          </p:cNvPr>
          <p:cNvSpPr txBox="1"/>
          <p:nvPr/>
        </p:nvSpPr>
        <p:spPr>
          <a:xfrm>
            <a:off x="5575890" y="1379920"/>
            <a:ext cx="61950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League Spartan" panose="00000800000000000000" pitchFamily="2" charset="0"/>
              </a:rPr>
              <a:t>POR QUÊ 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Adelaide " pitchFamily="2" charset="0"/>
              </a:rPr>
              <a:t>criamos o Programa</a:t>
            </a:r>
            <a:endParaRPr lang="pt-BR" sz="6000" dirty="0">
              <a:solidFill>
                <a:schemeClr val="bg1"/>
              </a:solidFill>
              <a:latin typeface="Adelaide " pitchFamily="2" charset="0"/>
            </a:endParaRPr>
          </a:p>
          <a:p>
            <a:pPr algn="ctr"/>
            <a:r>
              <a:rPr lang="pt-BR" sz="6000" dirty="0">
                <a:solidFill>
                  <a:schemeClr val="bg1"/>
                </a:solidFill>
                <a:latin typeface="League Spartan" panose="00000800000000000000" pitchFamily="2" charset="0"/>
              </a:rPr>
              <a:t>ALIANCERS?</a:t>
            </a:r>
            <a:endParaRPr lang="pt-BR" dirty="0">
              <a:solidFill>
                <a:schemeClr val="bg1"/>
              </a:solidFill>
              <a:latin typeface="League Spartan" panose="00000800000000000000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839FB2B-9A13-4C2F-AA41-1BA7F29B94EE}"/>
              </a:ext>
            </a:extLst>
          </p:cNvPr>
          <p:cNvSpPr txBox="1"/>
          <p:nvPr/>
        </p:nvSpPr>
        <p:spPr>
          <a:xfrm>
            <a:off x="5541826" y="3005006"/>
            <a:ext cx="6195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FF9F0C"/>
                </a:solidFill>
                <a:latin typeface="League Spartan" panose="00000800000000000000" pitchFamily="2" charset="0"/>
              </a:rPr>
              <a:t>ALIANCERS?</a:t>
            </a:r>
            <a:endParaRPr lang="pt-BR" sz="2000" dirty="0">
              <a:solidFill>
                <a:srgbClr val="FF9F0C"/>
              </a:solidFill>
              <a:latin typeface="League Spartan" panose="00000800000000000000" pitchFamily="2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CCB385B-D223-499E-A8AC-9069DBAB7429}"/>
              </a:ext>
            </a:extLst>
          </p:cNvPr>
          <p:cNvSpPr txBox="1"/>
          <p:nvPr/>
        </p:nvSpPr>
        <p:spPr>
          <a:xfrm>
            <a:off x="5575890" y="4076095"/>
            <a:ext cx="6363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Buscamos pessoas que desejam abraçar a causa do empreendedorismo e somar para o desenvolvimento local de suas regiões, através da replicação de metodologias específicas como o Cineclube e Mentoria Coletiva. Acreditamos que diversidade e inclusão são pontos chaves da geração de equidade de oportunidades no Brasil.  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70FDA83C-8A43-4003-BC43-DC333206D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92" y="2235394"/>
            <a:ext cx="5545527" cy="26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21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185C53A-73E0-4A3E-A7FB-29E579E519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3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5D2AEBB-7A0C-4ACF-A05B-F01CAC3092DD}"/>
              </a:ext>
            </a:extLst>
          </p:cNvPr>
          <p:cNvSpPr txBox="1"/>
          <p:nvPr/>
        </p:nvSpPr>
        <p:spPr>
          <a:xfrm>
            <a:off x="5777346" y="1288472"/>
            <a:ext cx="600594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</a:rPr>
              <a:t>Nos últimos anos tornou-se comum entre os jovens da população economicamente ativa procurar um alinhamento entre uma carreira de propósito com impacto social, segundo pesquisas da Fundação Estudar, dos 247 jovens entrevistados, 41,3% gostariam de “</a:t>
            </a:r>
            <a:r>
              <a:rPr lang="pt-BR" dirty="0">
                <a:solidFill>
                  <a:srgbClr val="FF9F0C"/>
                </a:solidFill>
                <a:latin typeface="League Spartan" panose="00000800000000000000" pitchFamily="2" charset="0"/>
              </a:rPr>
              <a:t>enxergar o impacto social do trabalho</a:t>
            </a:r>
            <a:r>
              <a:rPr lang="pt-BR" dirty="0">
                <a:solidFill>
                  <a:schemeClr val="bg1"/>
                </a:solidFill>
              </a:rPr>
              <a:t>”. </a:t>
            </a:r>
          </a:p>
          <a:p>
            <a:pPr algn="just"/>
            <a:r>
              <a:rPr lang="pt-B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Outra pesquisa realizada pela Economist </a:t>
            </a:r>
            <a:r>
              <a:rPr lang="pt-BR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Intelligence</a:t>
            </a:r>
            <a:r>
              <a:rPr lang="pt-B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Unit, uma área de trabalho do grupo The Economist revelou que 93% dos jovens acreditam </a:t>
            </a:r>
            <a:r>
              <a:rPr lang="pt-BR" dirty="0">
                <a:solidFill>
                  <a:srgbClr val="FFCD25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que impacto social é um aspecto fundamental na hora de tomar decisões de investimento</a:t>
            </a:r>
            <a:r>
              <a:rPr lang="pt-BR" sz="1600" dirty="0">
                <a:solidFill>
                  <a:srgbClr val="FFCD25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just"/>
            <a:r>
              <a:rPr lang="pt-B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 cenário de interesse pelo campo social direciona para uma das áreas do conhecimento que no Brasil é denominada Terceiro Setor e segundo dados do IPEA com uma </a:t>
            </a:r>
            <a:r>
              <a:rPr lang="pt-BR" dirty="0">
                <a:solidFill>
                  <a:srgbClr val="FF9F0C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movimentação monetária que corresponde a 1,4% do PIB</a:t>
            </a:r>
            <a:r>
              <a:rPr lang="pt-B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ou seja, aproximadamente 32 bilhões anuais de reais.</a:t>
            </a:r>
          </a:p>
          <a:p>
            <a:br>
              <a:rPr lang="pt-BR" dirty="0"/>
            </a:br>
            <a:br>
              <a:rPr lang="pt-BR" dirty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50E61D4-0F6C-4AE7-9A95-0915286ED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0" r="10781"/>
          <a:stretch/>
        </p:blipFill>
        <p:spPr>
          <a:xfrm>
            <a:off x="15731" y="0"/>
            <a:ext cx="545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92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DAFB0A-1AC3-4377-8BA9-5C5FF646E2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3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6126519-9E1E-48AA-8BE9-DEA583949D5B}"/>
              </a:ext>
            </a:extLst>
          </p:cNvPr>
          <p:cNvSpPr/>
          <p:nvPr/>
        </p:nvSpPr>
        <p:spPr>
          <a:xfrm>
            <a:off x="6089904" y="5168038"/>
            <a:ext cx="5285232" cy="446276"/>
          </a:xfrm>
          <a:prstGeom prst="rect">
            <a:avLst/>
          </a:prstGeom>
          <a:solidFill>
            <a:srgbClr val="FFC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4DB54E09-14B0-4EB7-9E04-554AE1650EA0}"/>
              </a:ext>
            </a:extLst>
          </p:cNvPr>
          <p:cNvSpPr txBox="1"/>
          <p:nvPr/>
        </p:nvSpPr>
        <p:spPr>
          <a:xfrm>
            <a:off x="5601066" y="5212163"/>
            <a:ext cx="61950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300" dirty="0">
                <a:solidFill>
                  <a:srgbClr val="09326F"/>
                </a:solidFill>
                <a:latin typeface="League Spartan" panose="00000800000000000000" pitchFamily="2" charset="0"/>
              </a:rPr>
              <a:t>OU LOCALIZAÇÃO GEOGRÁFICA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6B75201-0D89-4B29-8AC9-3AC6021D1B37}"/>
              </a:ext>
            </a:extLst>
          </p:cNvPr>
          <p:cNvSpPr txBox="1"/>
          <p:nvPr/>
        </p:nvSpPr>
        <p:spPr>
          <a:xfrm>
            <a:off x="5652013" y="4448917"/>
            <a:ext cx="6195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rgbClr val="0068B7"/>
                </a:solidFill>
                <a:latin typeface="Adelaide " pitchFamily="2" charset="0"/>
              </a:rPr>
              <a:t>grau de instrução</a:t>
            </a:r>
            <a:endParaRPr lang="pt-BR" sz="2000" dirty="0">
              <a:solidFill>
                <a:srgbClr val="0068B7"/>
              </a:solidFill>
              <a:latin typeface="League Spartan" panose="00000800000000000000" pitchFamily="2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D805F5C-8764-4935-9A30-3C8A18B09BCF}"/>
              </a:ext>
            </a:extLst>
          </p:cNvPr>
          <p:cNvSpPr/>
          <p:nvPr/>
        </p:nvSpPr>
        <p:spPr>
          <a:xfrm>
            <a:off x="6546797" y="2378227"/>
            <a:ext cx="4671892" cy="4187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7A3CD70-2E86-453A-9971-6D20038F1443}"/>
              </a:ext>
            </a:extLst>
          </p:cNvPr>
          <p:cNvSpPr txBox="1"/>
          <p:nvPr/>
        </p:nvSpPr>
        <p:spPr>
          <a:xfrm>
            <a:off x="5615437" y="1106614"/>
            <a:ext cx="619506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League Spartan" panose="00000800000000000000" pitchFamily="2" charset="0"/>
              </a:rPr>
              <a:t>É UM MOVIMENTO</a:t>
            </a:r>
          </a:p>
          <a:p>
            <a:pPr algn="ctr"/>
            <a:r>
              <a:rPr lang="pt-BR" sz="4400" dirty="0">
                <a:solidFill>
                  <a:schemeClr val="bg1"/>
                </a:solidFill>
                <a:latin typeface="Adelaide " pitchFamily="2" charset="0"/>
              </a:rPr>
              <a:t>que possibilita acesso</a:t>
            </a:r>
          </a:p>
          <a:p>
            <a:pPr algn="ctr"/>
            <a:r>
              <a:rPr lang="pt-BR" sz="2300" dirty="0">
                <a:solidFill>
                  <a:schemeClr val="bg1"/>
                </a:solidFill>
                <a:latin typeface="League Spartan" panose="00000800000000000000" pitchFamily="2" charset="0"/>
              </a:rPr>
              <a:t>A EDUCAÇÃO EMPREENDEDORA </a:t>
            </a:r>
            <a:endParaRPr lang="pt-BR" sz="2300" dirty="0">
              <a:solidFill>
                <a:schemeClr val="bg1"/>
              </a:solidFill>
              <a:latin typeface="Adelaide " pitchFamily="2" charset="0"/>
            </a:endParaRPr>
          </a:p>
          <a:p>
            <a:pPr algn="ctr"/>
            <a:r>
              <a:rPr lang="pt-BR" sz="6600" dirty="0">
                <a:solidFill>
                  <a:schemeClr val="bg1"/>
                </a:solidFill>
                <a:latin typeface="Adelaide " pitchFamily="2" charset="0"/>
              </a:rPr>
              <a:t>independente de</a:t>
            </a:r>
          </a:p>
          <a:p>
            <a:pPr algn="ctr"/>
            <a:r>
              <a:rPr lang="pt-BR" sz="4400" dirty="0">
                <a:solidFill>
                  <a:schemeClr val="bg1"/>
                </a:solidFill>
                <a:latin typeface="League Spartan" panose="00000800000000000000" pitchFamily="2" charset="0"/>
              </a:rPr>
              <a:t>GÊNERO, RAÇA,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Adelaide " pitchFamily="2" charset="0"/>
              </a:rPr>
              <a:t>grau de instrução</a:t>
            </a:r>
          </a:p>
          <a:p>
            <a:pPr algn="ctr"/>
            <a:r>
              <a:rPr lang="pt-BR" sz="2300" dirty="0">
                <a:solidFill>
                  <a:schemeClr val="bg1"/>
                </a:solidFill>
                <a:latin typeface="League Spartan" panose="00000800000000000000" pitchFamily="2" charset="0"/>
              </a:rPr>
              <a:t>OU LOCALIZAÇÃO GEOGRÁFICA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6587694-424C-4528-A585-89EC12F8AFD1}"/>
              </a:ext>
            </a:extLst>
          </p:cNvPr>
          <p:cNvSpPr txBox="1"/>
          <p:nvPr/>
        </p:nvSpPr>
        <p:spPr>
          <a:xfrm>
            <a:off x="6362725" y="1109924"/>
            <a:ext cx="6195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FF9F0C"/>
                </a:solidFill>
                <a:latin typeface="League Spartan" panose="00000800000000000000" pitchFamily="2" charset="0"/>
              </a:rPr>
              <a:t>MOVIMENTO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43541B4-1402-40E0-8239-15788B8152A0}"/>
              </a:ext>
            </a:extLst>
          </p:cNvPr>
          <p:cNvSpPr txBox="1"/>
          <p:nvPr/>
        </p:nvSpPr>
        <p:spPr>
          <a:xfrm>
            <a:off x="7201721" y="1729916"/>
            <a:ext cx="6195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CD25"/>
                </a:solidFill>
                <a:latin typeface="Adelaide " pitchFamily="2" charset="0"/>
              </a:rPr>
              <a:t>acesso</a:t>
            </a:r>
            <a:endParaRPr lang="pt-BR" sz="1600" dirty="0">
              <a:solidFill>
                <a:srgbClr val="FFCD25"/>
              </a:solidFill>
              <a:latin typeface="League Spartan" panose="00000800000000000000" pitchFamily="2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3C6F782A-B74E-40A6-B729-78484A1443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2" r="34604"/>
          <a:stretch/>
        </p:blipFill>
        <p:spPr>
          <a:xfrm>
            <a:off x="0" y="-5986"/>
            <a:ext cx="5121612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255270C-0521-48B5-8BD3-9B652348583E}"/>
              </a:ext>
            </a:extLst>
          </p:cNvPr>
          <p:cNvSpPr/>
          <p:nvPr/>
        </p:nvSpPr>
        <p:spPr>
          <a:xfrm>
            <a:off x="0" y="4510527"/>
            <a:ext cx="510692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t-BR" sz="1600" b="1" dirty="0">
                <a:solidFill>
                  <a:srgbClr val="FF9F0C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 ALIANCERS É PARA TODOS.</a:t>
            </a:r>
            <a:r>
              <a:rPr lang="pt-BR" sz="1600" dirty="0">
                <a:solidFill>
                  <a:srgbClr val="FF9F0C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 existir microempreendedores nesse Brasil é lá que queremos chegar. Acreditamos que não podem existir barreiras para o conhecimento e para o fortalecimento do </a:t>
            </a:r>
            <a:r>
              <a:rPr lang="pt-BR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microempreendedorismo</a:t>
            </a:r>
            <a:r>
              <a:rPr lang="pt-BR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 Todos podem empreender e para continuarmos vivendo esse sonho criamos o Programa </a:t>
            </a:r>
            <a:r>
              <a:rPr lang="pt-BR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Aliancers</a:t>
            </a:r>
            <a:r>
              <a:rPr lang="pt-BR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b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222AA01E-1A0A-4590-A3C2-A0FC41EF0475}"/>
              </a:ext>
            </a:extLst>
          </p:cNvPr>
          <p:cNvSpPr/>
          <p:nvPr/>
        </p:nvSpPr>
        <p:spPr>
          <a:xfrm>
            <a:off x="27419" y="4528815"/>
            <a:ext cx="51069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t-BR" sz="1600" b="1" dirty="0">
                <a:solidFill>
                  <a:schemeClr val="bg1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 ALIANCERS É PARA TODOS.</a:t>
            </a:r>
            <a:r>
              <a:rPr lang="pt-BR" sz="1600" dirty="0">
                <a:solidFill>
                  <a:srgbClr val="FF9F0C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B8551A1-6D10-47F9-8148-09A9B699DEE4}"/>
              </a:ext>
            </a:extLst>
          </p:cNvPr>
          <p:cNvSpPr txBox="1"/>
          <p:nvPr/>
        </p:nvSpPr>
        <p:spPr>
          <a:xfrm>
            <a:off x="5661170" y="3762477"/>
            <a:ext cx="6195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9F0C"/>
                </a:solidFill>
                <a:latin typeface="League Spartan" panose="00000800000000000000" pitchFamily="2" charset="0"/>
              </a:rPr>
              <a:t>GÊNERO, RAÇA,</a:t>
            </a:r>
          </a:p>
        </p:txBody>
      </p:sp>
    </p:spTree>
    <p:extLst>
      <p:ext uri="{BB962C8B-B14F-4D97-AF65-F5344CB8AC3E}">
        <p14:creationId xmlns:p14="http://schemas.microsoft.com/office/powerpoint/2010/main" val="275346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DAFB0A-1AC3-4377-8BA9-5C5FF646E2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3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81ACE7D-17D1-475D-8AA7-2892F90F7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5" t="19881" r="13170"/>
          <a:stretch/>
        </p:blipFill>
        <p:spPr>
          <a:xfrm flipH="1">
            <a:off x="7106664" y="0"/>
            <a:ext cx="5085335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E6A043DE-593D-4CFA-9ABF-F79EAA612912}"/>
              </a:ext>
            </a:extLst>
          </p:cNvPr>
          <p:cNvSpPr/>
          <p:nvPr/>
        </p:nvSpPr>
        <p:spPr>
          <a:xfrm>
            <a:off x="1510970" y="2521365"/>
            <a:ext cx="3058508" cy="859221"/>
          </a:xfrm>
          <a:prstGeom prst="rect">
            <a:avLst/>
          </a:prstGeom>
          <a:solidFill>
            <a:srgbClr val="006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E587601-2AB9-4031-8BCF-2DD3452F02DA}"/>
              </a:ext>
            </a:extLst>
          </p:cNvPr>
          <p:cNvSpPr txBox="1"/>
          <p:nvPr/>
        </p:nvSpPr>
        <p:spPr>
          <a:xfrm>
            <a:off x="-34054" y="2501916"/>
            <a:ext cx="6195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09326F"/>
                </a:solidFill>
                <a:latin typeface="Adelaide " pitchFamily="2" charset="0"/>
              </a:rPr>
              <a:t>benefícios</a:t>
            </a:r>
            <a:endParaRPr lang="pt-BR" dirty="0">
              <a:solidFill>
                <a:srgbClr val="09326F"/>
              </a:solidFill>
              <a:latin typeface="League Spartan" panose="000008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BE1822C-6A1D-4021-B318-C35541BA45FA}"/>
              </a:ext>
            </a:extLst>
          </p:cNvPr>
          <p:cNvSpPr txBox="1"/>
          <p:nvPr/>
        </p:nvSpPr>
        <p:spPr>
          <a:xfrm>
            <a:off x="399104" y="1641651"/>
            <a:ext cx="61950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League Spartan" panose="00000800000000000000" pitchFamily="2" charset="0"/>
              </a:rPr>
              <a:t>QUAIS SÃO </a:t>
            </a:r>
          </a:p>
          <a:p>
            <a:pPr algn="ctr"/>
            <a:r>
              <a:rPr lang="pt-BR" sz="6000" dirty="0">
                <a:solidFill>
                  <a:schemeClr val="bg1"/>
                </a:solidFill>
                <a:latin typeface="Adelaide " pitchFamily="2" charset="0"/>
              </a:rPr>
              <a:t>os benefícios de ser </a:t>
            </a:r>
          </a:p>
          <a:p>
            <a:pPr algn="ctr"/>
            <a:r>
              <a:rPr lang="pt-BR" sz="6000" dirty="0">
                <a:solidFill>
                  <a:schemeClr val="bg1"/>
                </a:solidFill>
                <a:latin typeface="League Spartan" panose="00000800000000000000" pitchFamily="2" charset="0"/>
              </a:rPr>
              <a:t>UM ALIANCER?</a:t>
            </a:r>
            <a:endParaRPr lang="pt-BR" dirty="0">
              <a:solidFill>
                <a:schemeClr val="bg1"/>
              </a:solidFill>
              <a:latin typeface="League Spartan" panose="000008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4531799-8052-4CB4-A868-17F40FB5625B}"/>
              </a:ext>
            </a:extLst>
          </p:cNvPr>
          <p:cNvSpPr txBox="1"/>
          <p:nvPr/>
        </p:nvSpPr>
        <p:spPr>
          <a:xfrm>
            <a:off x="1180570" y="3336303"/>
            <a:ext cx="6195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FF9F0C"/>
                </a:solidFill>
                <a:latin typeface="League Spartan" panose="00000800000000000000" pitchFamily="2" charset="0"/>
              </a:rPr>
              <a:t>ALIANCER?</a:t>
            </a:r>
            <a:endParaRPr lang="pt-BR" dirty="0">
              <a:solidFill>
                <a:srgbClr val="FF9F0C"/>
              </a:solidFill>
              <a:latin typeface="League Spartan" panose="00000800000000000000" pitchFamily="2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B4D5052-422C-43DA-B845-0A1E7F2E9AA8}"/>
              </a:ext>
            </a:extLst>
          </p:cNvPr>
          <p:cNvSpPr/>
          <p:nvPr/>
        </p:nvSpPr>
        <p:spPr>
          <a:xfrm>
            <a:off x="3239962" y="2592968"/>
            <a:ext cx="164220" cy="219075"/>
          </a:xfrm>
          <a:prstGeom prst="rect">
            <a:avLst/>
          </a:prstGeom>
          <a:solidFill>
            <a:srgbClr val="006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6570846-6DE1-4C87-B42D-ACC7B912B659}"/>
              </a:ext>
            </a:extLst>
          </p:cNvPr>
          <p:cNvSpPr txBox="1"/>
          <p:nvPr/>
        </p:nvSpPr>
        <p:spPr>
          <a:xfrm>
            <a:off x="3008342" y="2410367"/>
            <a:ext cx="3567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solidFill>
                  <a:srgbClr val="093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´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1B9698F-92FE-4095-A2D8-D1158CB33B21}"/>
              </a:ext>
            </a:extLst>
          </p:cNvPr>
          <p:cNvSpPr txBox="1"/>
          <p:nvPr/>
        </p:nvSpPr>
        <p:spPr>
          <a:xfrm>
            <a:off x="2972672" y="2384425"/>
            <a:ext cx="3567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´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6A5FB80-519E-495B-8A23-73B73EF37381}"/>
              </a:ext>
            </a:extLst>
          </p:cNvPr>
          <p:cNvSpPr txBox="1"/>
          <p:nvPr/>
        </p:nvSpPr>
        <p:spPr>
          <a:xfrm>
            <a:off x="94469" y="4232124"/>
            <a:ext cx="69765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Você entrará em contato com empreendedores, projetos e um ecossistema empreendedor para alcançar com a gente o sonho de fazer do Brasil um país mais empreendedor, onde a educação empreendedora não seja apenas um artigo de luxo.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4520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DAFB0A-1AC3-4377-8BA9-5C5FF646E2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3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408A45C-CAB9-4173-86F6-B60010FE723B}"/>
              </a:ext>
            </a:extLst>
          </p:cNvPr>
          <p:cNvSpPr txBox="1"/>
          <p:nvPr/>
        </p:nvSpPr>
        <p:spPr>
          <a:xfrm>
            <a:off x="3055616" y="-75482"/>
            <a:ext cx="45269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pt-BR" sz="2800" b="0" dirty="0">
                <a:solidFill>
                  <a:schemeClr val="bg1"/>
                </a:solidFill>
                <a:effectLst/>
              </a:rPr>
            </a:br>
            <a:r>
              <a:rPr lang="pt-BR" sz="4800" dirty="0">
                <a:solidFill>
                  <a:schemeClr val="bg1"/>
                </a:solidFill>
                <a:latin typeface="League Spartan" panose="00000800000000000000" pitchFamily="2" charset="0"/>
              </a:rPr>
              <a:t>ALIANCER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5F539C8-4037-4B05-8410-E53F40ADA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62" y="1959143"/>
            <a:ext cx="1155057" cy="115505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4882E8F-2F5C-4AA5-975F-603DA0BDF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89" y="2000249"/>
            <a:ext cx="936339" cy="93633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65E215E-3532-4941-9B88-11CB587AC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690" y="2013752"/>
            <a:ext cx="1077789" cy="1077789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92FD976B-C003-435B-9A93-723E73444EDA}"/>
              </a:ext>
            </a:extLst>
          </p:cNvPr>
          <p:cNvSpPr txBox="1"/>
          <p:nvPr/>
        </p:nvSpPr>
        <p:spPr>
          <a:xfrm>
            <a:off x="5447773" y="3253668"/>
            <a:ext cx="1569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Lao UI" panose="020B0604020202020204" pitchFamily="34" charset="0"/>
              </a:rPr>
              <a:t>TRABALHO EM EQUIPE</a:t>
            </a:r>
          </a:p>
          <a:p>
            <a:pPr algn="ctr"/>
            <a:endParaRPr lang="pt-BR" sz="1200" dirty="0">
              <a:latin typeface="League Spartan" panose="00000800000000000000" pitchFamily="2" charset="0"/>
              <a:ea typeface="Open Sans" panose="020B0606030504020204" pitchFamily="34" charset="0"/>
              <a:cs typeface="Lao UI" panose="020B0604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EFAFA7C-5DA9-439C-AE8B-B3D7FDBA5103}"/>
              </a:ext>
            </a:extLst>
          </p:cNvPr>
          <p:cNvSpPr txBox="1"/>
          <p:nvPr/>
        </p:nvSpPr>
        <p:spPr>
          <a:xfrm>
            <a:off x="1611415" y="3192569"/>
            <a:ext cx="1410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Lao UI" panose="020B0604020202020204" pitchFamily="34" charset="0"/>
              </a:rPr>
              <a:t>EXPANSÃO DA REDE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C73CFB8-760C-4038-A804-56F1C2B6DFDA}"/>
              </a:ext>
            </a:extLst>
          </p:cNvPr>
          <p:cNvSpPr txBox="1"/>
          <p:nvPr/>
        </p:nvSpPr>
        <p:spPr>
          <a:xfrm>
            <a:off x="3402142" y="3257616"/>
            <a:ext cx="199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Lao UI" panose="020B0604020202020204" pitchFamily="34" charset="0"/>
              </a:rPr>
              <a:t>DESENVOLVIMENTO DE ENGAJAMENTO</a:t>
            </a:r>
          </a:p>
          <a:p>
            <a:pPr algn="ctr"/>
            <a:endParaRPr lang="pt-BR" sz="1200" dirty="0">
              <a:latin typeface="League Spartan" panose="00000800000000000000" pitchFamily="2" charset="0"/>
              <a:ea typeface="Open Sans" panose="020B0606030504020204" pitchFamily="34" charset="0"/>
              <a:cs typeface="Lao UI" panose="020B0604020202020204" pitchFamily="34" charset="0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FE12E185-240C-41D0-BEEC-04E0874D3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78" y="2012984"/>
            <a:ext cx="942655" cy="942655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19229A6B-0303-4009-83CB-7A9C97643E9E}"/>
              </a:ext>
            </a:extLst>
          </p:cNvPr>
          <p:cNvSpPr txBox="1"/>
          <p:nvPr/>
        </p:nvSpPr>
        <p:spPr>
          <a:xfrm>
            <a:off x="7410577" y="3250947"/>
            <a:ext cx="156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Lao UI" panose="020B0604020202020204" pitchFamily="34" charset="0"/>
              </a:rPr>
              <a:t>PLANEJAMENTO E EXECUÇÃO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B70EF16D-AEDD-4D88-B161-24BA77B2D65E}"/>
              </a:ext>
            </a:extLst>
          </p:cNvPr>
          <p:cNvSpPr txBox="1"/>
          <p:nvPr/>
        </p:nvSpPr>
        <p:spPr>
          <a:xfrm>
            <a:off x="9352406" y="3253671"/>
            <a:ext cx="169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Lao UI" panose="020B0604020202020204" pitchFamily="34" charset="0"/>
              </a:rPr>
              <a:t>COMUNICAÇÃO E ORATÓRIA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7F723EEF-6711-42D4-8BA3-92DE108083F0}"/>
              </a:ext>
            </a:extLst>
          </p:cNvPr>
          <p:cNvSpPr txBox="1"/>
          <p:nvPr/>
        </p:nvSpPr>
        <p:spPr>
          <a:xfrm>
            <a:off x="5131855" y="5724851"/>
            <a:ext cx="2344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Lao UI" panose="020B0604020202020204" pitchFamily="34" charset="0"/>
              </a:rPr>
              <a:t>TÉCNICAS DE FACILITAÇÃO</a:t>
            </a:r>
          </a:p>
          <a:p>
            <a:pPr algn="ctr"/>
            <a:endParaRPr lang="pt-BR" sz="1200" dirty="0">
              <a:latin typeface="League Spartan" panose="00000800000000000000" pitchFamily="2" charset="0"/>
              <a:ea typeface="Open Sans" panose="020B0606030504020204" pitchFamily="34" charset="0"/>
              <a:cs typeface="Lao UI" panose="020B06040202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4B5EA34F-CFDC-469E-96F8-05D8C5165C7E}"/>
              </a:ext>
            </a:extLst>
          </p:cNvPr>
          <p:cNvSpPr txBox="1"/>
          <p:nvPr/>
        </p:nvSpPr>
        <p:spPr>
          <a:xfrm>
            <a:off x="1294965" y="5724851"/>
            <a:ext cx="2107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Lao UI" panose="020B0604020202020204" pitchFamily="34" charset="0"/>
              </a:rPr>
              <a:t>DESENVOLVIMENTO PESSOAL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42F50B76-EFE0-41A9-96E4-8CEC827DF61A}"/>
              </a:ext>
            </a:extLst>
          </p:cNvPr>
          <p:cNvSpPr txBox="1"/>
          <p:nvPr/>
        </p:nvSpPr>
        <p:spPr>
          <a:xfrm>
            <a:off x="7428359" y="5684249"/>
            <a:ext cx="169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Lao UI" panose="020B0604020202020204" pitchFamily="34" charset="0"/>
              </a:rPr>
              <a:t>“APRENDER FAZENDO”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C1B9FB5C-48F8-48BE-B2C6-E309D0470ED3}"/>
              </a:ext>
            </a:extLst>
          </p:cNvPr>
          <p:cNvSpPr txBox="1"/>
          <p:nvPr/>
        </p:nvSpPr>
        <p:spPr>
          <a:xfrm>
            <a:off x="9469426" y="5686973"/>
            <a:ext cx="1692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Lao UI" panose="020B0604020202020204" pitchFamily="34" charset="0"/>
              </a:rPr>
              <a:t>LIDERANÇA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5C85272D-67E4-4A17-A464-2341CD2E0DA9}"/>
              </a:ext>
            </a:extLst>
          </p:cNvPr>
          <p:cNvSpPr txBox="1"/>
          <p:nvPr/>
        </p:nvSpPr>
        <p:spPr>
          <a:xfrm>
            <a:off x="3284004" y="5724854"/>
            <a:ext cx="2344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Lao UI" panose="020B0604020202020204" pitchFamily="34" charset="0"/>
              </a:rPr>
              <a:t>PROATIVIDADE</a:t>
            </a:r>
          </a:p>
          <a:p>
            <a:pPr algn="ctr"/>
            <a:endParaRPr lang="pt-BR" sz="1200" dirty="0">
              <a:latin typeface="League Spartan" panose="00000800000000000000" pitchFamily="2" charset="0"/>
              <a:ea typeface="Open Sans" panose="020B0606030504020204" pitchFamily="34" charset="0"/>
              <a:cs typeface="Lao UI" panose="020B0604020202020204" pitchFamily="34" charset="0"/>
            </a:endParaRPr>
          </a:p>
        </p:txBody>
      </p:sp>
      <p:pic>
        <p:nvPicPr>
          <p:cNvPr id="55" name="Imagem 54">
            <a:extLst>
              <a:ext uri="{FF2B5EF4-FFF2-40B4-BE49-F238E27FC236}">
                <a16:creationId xmlns:a16="http://schemas.microsoft.com/office/drawing/2014/main" id="{D3814E98-0F67-416E-8C95-5EC5DADA95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4" y="4286552"/>
            <a:ext cx="1292938" cy="1292938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15DD8A70-C39A-4FDA-8EC1-164CEC6247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842" y="4285709"/>
            <a:ext cx="1117512" cy="1117512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B2F35784-F645-41F2-8DB4-BECD6A0613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107" y="1985256"/>
            <a:ext cx="931555" cy="931555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A2B075FF-6C8E-4BBC-8AA0-FFDC6A1223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489" y="4265648"/>
            <a:ext cx="1117512" cy="111751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44B29F3-2BA9-4969-BD94-04083D4E10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779" y="4304414"/>
            <a:ext cx="1117512" cy="111751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9F65639-91A9-4F05-8BAC-8110BF39C8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74" y="4304764"/>
            <a:ext cx="1153213" cy="115321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EBCD327-BCE7-4B30-8093-EDC62728A952}"/>
              </a:ext>
            </a:extLst>
          </p:cNvPr>
          <p:cNvSpPr/>
          <p:nvPr/>
        </p:nvSpPr>
        <p:spPr>
          <a:xfrm>
            <a:off x="1745215" y="817582"/>
            <a:ext cx="1901626" cy="796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21126CCA-D4C2-4DE7-B9AD-8A90A425A076}"/>
              </a:ext>
            </a:extLst>
          </p:cNvPr>
          <p:cNvSpPr txBox="1"/>
          <p:nvPr/>
        </p:nvSpPr>
        <p:spPr>
          <a:xfrm>
            <a:off x="244362" y="263072"/>
            <a:ext cx="4759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delaide " pitchFamily="2" charset="0"/>
              </a:rPr>
              <a:t>O que um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1A528942-D62B-4B94-9E8B-02B2B4A1DA38}"/>
              </a:ext>
            </a:extLst>
          </p:cNvPr>
          <p:cNvSpPr txBox="1"/>
          <p:nvPr/>
        </p:nvSpPr>
        <p:spPr>
          <a:xfrm>
            <a:off x="3093716" y="381888"/>
            <a:ext cx="4765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FF9F0C"/>
                </a:solidFill>
                <a:latin typeface="League Spartan" panose="00000800000000000000" pitchFamily="2" charset="0"/>
              </a:rPr>
              <a:t>ALIANCER</a:t>
            </a:r>
            <a:endParaRPr lang="pt-BR" sz="4400" dirty="0">
              <a:solidFill>
                <a:srgbClr val="FF9F0C"/>
              </a:solidFill>
              <a:latin typeface="League Spartan" panose="00000800000000000000" pitchFamily="2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23CA876-133D-4A34-8BC1-01A515C6AD53}"/>
              </a:ext>
            </a:extLst>
          </p:cNvPr>
          <p:cNvSpPr txBox="1"/>
          <p:nvPr/>
        </p:nvSpPr>
        <p:spPr>
          <a:xfrm>
            <a:off x="1755973" y="675284"/>
            <a:ext cx="594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delaide " pitchFamily="2" charset="0"/>
              </a:rPr>
              <a:t>ganha com isso?</a:t>
            </a:r>
          </a:p>
        </p:txBody>
      </p:sp>
    </p:spTree>
    <p:extLst>
      <p:ext uri="{BB962C8B-B14F-4D97-AF65-F5344CB8AC3E}">
        <p14:creationId xmlns:p14="http://schemas.microsoft.com/office/powerpoint/2010/main" val="3387765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2C858F51-6DAF-42B3-9A5E-F446756C89DB}"/>
              </a:ext>
            </a:extLst>
          </p:cNvPr>
          <p:cNvSpPr/>
          <p:nvPr/>
        </p:nvSpPr>
        <p:spPr>
          <a:xfrm>
            <a:off x="4735286" y="0"/>
            <a:ext cx="746289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8DAFB0A-1AC3-4377-8BA9-5C5FF646E286}"/>
              </a:ext>
            </a:extLst>
          </p:cNvPr>
          <p:cNvSpPr/>
          <p:nvPr/>
        </p:nvSpPr>
        <p:spPr>
          <a:xfrm>
            <a:off x="0" y="0"/>
            <a:ext cx="4777740" cy="6858000"/>
          </a:xfrm>
          <a:prstGeom prst="rect">
            <a:avLst/>
          </a:prstGeom>
          <a:solidFill>
            <a:srgbClr val="093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227BFC2-BB71-4F51-8A82-F98CF2A83612}"/>
              </a:ext>
            </a:extLst>
          </p:cNvPr>
          <p:cNvSpPr/>
          <p:nvPr/>
        </p:nvSpPr>
        <p:spPr>
          <a:xfrm>
            <a:off x="253465" y="6251182"/>
            <a:ext cx="2318547" cy="393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5D2AEBB-7A0C-4ACF-A05B-F01CAC3092DD}"/>
              </a:ext>
            </a:extLst>
          </p:cNvPr>
          <p:cNvSpPr txBox="1"/>
          <p:nvPr/>
        </p:nvSpPr>
        <p:spPr>
          <a:xfrm>
            <a:off x="199054" y="559903"/>
            <a:ext cx="4408279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ser um </a:t>
            </a:r>
            <a:r>
              <a:rPr lang="pt-BR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Aliancer</a:t>
            </a:r>
            <a: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fazer parte desse </a:t>
            </a:r>
            <a:r>
              <a:rPr lang="pt-BR" dirty="0">
                <a:solidFill>
                  <a:srgbClr val="FF9F0C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movimento</a:t>
            </a:r>
            <a: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 quer levar a </a:t>
            </a:r>
            <a:r>
              <a:rPr lang="pt-BR" dirty="0">
                <a:solidFill>
                  <a:srgbClr val="FFCD25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educação empreendedora </a:t>
            </a:r>
            <a: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todos os lugares do Brasil. Acreditamos que que nós temos que ter algo em comum e são nossos valores, nossa filosofia e nossa missão. </a:t>
            </a:r>
            <a:endParaRPr lang="pt-BR" b="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br>
              <a:rPr lang="pt-BR" b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Esperamos que </a:t>
            </a:r>
            <a:r>
              <a:rPr lang="pt-BR" b="1" dirty="0">
                <a:solidFill>
                  <a:srgbClr val="FFCD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sonhem grande</a:t>
            </a:r>
            <a: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sejam </a:t>
            </a:r>
            <a:r>
              <a:rPr lang="pt-BR" b="1" dirty="0">
                <a:solidFill>
                  <a:srgbClr val="FFCD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apaixonados</a:t>
            </a:r>
            <a: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por empreendedorismo e desenvolvimento local, sejam </a:t>
            </a:r>
            <a:r>
              <a:rPr lang="pt-BR" b="1" dirty="0">
                <a:solidFill>
                  <a:srgbClr val="FFCD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inconformados</a:t>
            </a:r>
            <a:r>
              <a:rPr lang="pt-BR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 a realidade e que estejam </a:t>
            </a:r>
            <a:r>
              <a:rPr lang="pt-BR" b="1" dirty="0">
                <a:solidFill>
                  <a:srgbClr val="FFCD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dispostos</a:t>
            </a:r>
            <a:r>
              <a:rPr lang="pt-BR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</a:t>
            </a:r>
            <a:r>
              <a:rPr lang="pt-BR" b="1" dirty="0">
                <a:solidFill>
                  <a:srgbClr val="FFCD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comprometidos</a:t>
            </a:r>
            <a: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utilizar a educação empreendedora para transformar o Brasil. </a:t>
            </a:r>
          </a:p>
          <a:p>
            <a:endParaRPr lang="pt-BR" sz="1400" dirty="0">
              <a:solidFill>
                <a:srgbClr val="FF9F0C"/>
              </a:solidFill>
              <a:latin typeface="League Spartan" panose="000008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400" dirty="0">
                <a:solidFill>
                  <a:schemeClr val="bg1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VAI LÁ E FAZ, VAMOS JUNTOS FAZER DA ECONOMIA UM LUGAR PARA TODOS!</a:t>
            </a:r>
            <a:endParaRPr lang="pt-BR" sz="2400" b="0" dirty="0">
              <a:solidFill>
                <a:schemeClr val="bg1"/>
              </a:solidFill>
              <a:effectLst/>
              <a:latin typeface="League Spartan" panose="000008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b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032396F-295C-4607-B687-159DE777BD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50109">
            <a:off x="4680792" y="-1832308"/>
            <a:ext cx="7269173" cy="1031324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A825F35-C163-443C-909D-67594BA91C07}"/>
              </a:ext>
            </a:extLst>
          </p:cNvPr>
          <p:cNvSpPr txBox="1"/>
          <p:nvPr/>
        </p:nvSpPr>
        <p:spPr>
          <a:xfrm>
            <a:off x="5319686" y="868680"/>
            <a:ext cx="271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0069B8"/>
                </a:solidFill>
                <a:latin typeface="League Spartan" panose="00000800000000000000" pitchFamily="2" charset="0"/>
              </a:rPr>
              <a:t>Desenvolvimento </a:t>
            </a:r>
          </a:p>
          <a:p>
            <a:pPr algn="ctr"/>
            <a:r>
              <a:rPr lang="pt-BR" sz="1600" dirty="0">
                <a:solidFill>
                  <a:srgbClr val="0069B8"/>
                </a:solidFill>
                <a:latin typeface="League Spartan" panose="00000800000000000000" pitchFamily="2" charset="0"/>
              </a:rPr>
              <a:t>econômico e local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6E41FDF-4BCA-4A28-AA19-918E18A00CDE}"/>
              </a:ext>
            </a:extLst>
          </p:cNvPr>
          <p:cNvSpPr txBox="1"/>
          <p:nvPr/>
        </p:nvSpPr>
        <p:spPr>
          <a:xfrm>
            <a:off x="8152474" y="5218997"/>
            <a:ext cx="271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0069B8"/>
                </a:solidFill>
                <a:latin typeface="League Spartan" panose="00000800000000000000" pitchFamily="2" charset="0"/>
              </a:rPr>
              <a:t>Visão de </a:t>
            </a:r>
          </a:p>
          <a:p>
            <a:pPr algn="ctr"/>
            <a:r>
              <a:rPr lang="pt-BR" sz="1600" dirty="0">
                <a:solidFill>
                  <a:srgbClr val="0069B8"/>
                </a:solidFill>
                <a:latin typeface="League Spartan" panose="00000800000000000000" pitchFamily="2" charset="0"/>
              </a:rPr>
              <a:t>Futuro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05FB806-2E1E-410F-B4C1-FEBF8B7990A3}"/>
              </a:ext>
            </a:extLst>
          </p:cNvPr>
          <p:cNvSpPr txBox="1"/>
          <p:nvPr/>
        </p:nvSpPr>
        <p:spPr>
          <a:xfrm>
            <a:off x="9803130" y="2164080"/>
            <a:ext cx="2714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0069B8"/>
                </a:solidFill>
                <a:latin typeface="League Spartan" panose="00000800000000000000" pitchFamily="2" charset="0"/>
              </a:rPr>
              <a:t>Transformação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FFE78F5-790C-4D22-A211-BEDDAB3EAEB9}"/>
              </a:ext>
            </a:extLst>
          </p:cNvPr>
          <p:cNvSpPr txBox="1"/>
          <p:nvPr/>
        </p:nvSpPr>
        <p:spPr>
          <a:xfrm>
            <a:off x="8576310" y="913953"/>
            <a:ext cx="271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0069B8"/>
                </a:solidFill>
                <a:latin typeface="League Spartan" panose="00000800000000000000" pitchFamily="2" charset="0"/>
              </a:rPr>
              <a:t>Brilho </a:t>
            </a:r>
          </a:p>
          <a:p>
            <a:pPr algn="ctr"/>
            <a:r>
              <a:rPr lang="pt-BR" sz="1600" dirty="0">
                <a:solidFill>
                  <a:srgbClr val="0069B8"/>
                </a:solidFill>
                <a:latin typeface="League Spartan" panose="00000800000000000000" pitchFamily="2" charset="0"/>
              </a:rPr>
              <a:t>nos olhos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2041877-123F-420F-A503-706A9B27E312}"/>
              </a:ext>
            </a:extLst>
          </p:cNvPr>
          <p:cNvSpPr txBox="1"/>
          <p:nvPr/>
        </p:nvSpPr>
        <p:spPr>
          <a:xfrm>
            <a:off x="9933649" y="4084017"/>
            <a:ext cx="2714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0069B8"/>
                </a:solidFill>
                <a:latin typeface="League Spartan" panose="00000800000000000000" pitchFamily="2" charset="0"/>
              </a:rPr>
              <a:t>Execução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FE65585-3B4C-4069-BA3C-778C5C4EC7C4}"/>
              </a:ext>
            </a:extLst>
          </p:cNvPr>
          <p:cNvSpPr txBox="1"/>
          <p:nvPr/>
        </p:nvSpPr>
        <p:spPr>
          <a:xfrm>
            <a:off x="4513408" y="5897880"/>
            <a:ext cx="2714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0069B8"/>
                </a:solidFill>
                <a:latin typeface="League Spartan" panose="00000800000000000000" pitchFamily="2" charset="0"/>
              </a:rPr>
              <a:t>Criatividade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E840B4A-CA40-483E-87C5-0BE60F8D6213}"/>
              </a:ext>
            </a:extLst>
          </p:cNvPr>
          <p:cNvSpPr txBox="1"/>
          <p:nvPr/>
        </p:nvSpPr>
        <p:spPr>
          <a:xfrm>
            <a:off x="4641016" y="3063596"/>
            <a:ext cx="2714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0069B8"/>
                </a:solidFill>
                <a:latin typeface="League Spartan" panose="00000800000000000000" pitchFamily="2" charset="0"/>
              </a:rPr>
              <a:t>Comprometimento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EC378B4-2EFF-4CFE-9117-B1066621B9F1}"/>
              </a:ext>
            </a:extLst>
          </p:cNvPr>
          <p:cNvSpPr txBox="1"/>
          <p:nvPr/>
        </p:nvSpPr>
        <p:spPr>
          <a:xfrm>
            <a:off x="7607154" y="4496096"/>
            <a:ext cx="2714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0069B8"/>
                </a:solidFill>
                <a:latin typeface="League Spartan" panose="00000800000000000000" pitchFamily="2" charset="0"/>
              </a:rPr>
              <a:t>Empatia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3859C44-4412-4553-AA90-60C47E14D9F0}"/>
              </a:ext>
            </a:extLst>
          </p:cNvPr>
          <p:cNvSpPr txBox="1"/>
          <p:nvPr/>
        </p:nvSpPr>
        <p:spPr>
          <a:xfrm>
            <a:off x="4179743" y="4473236"/>
            <a:ext cx="271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0069B8"/>
                </a:solidFill>
                <a:latin typeface="League Spartan" panose="00000800000000000000" pitchFamily="2" charset="0"/>
              </a:rPr>
              <a:t>Desejo de </a:t>
            </a:r>
          </a:p>
          <a:p>
            <a:pPr algn="ctr"/>
            <a:r>
              <a:rPr lang="pt-BR" sz="1600" dirty="0">
                <a:solidFill>
                  <a:srgbClr val="0069B8"/>
                </a:solidFill>
                <a:latin typeface="League Spartan" panose="00000800000000000000" pitchFamily="2" charset="0"/>
              </a:rPr>
              <a:t>Mudança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07DAFAE-0181-4DE6-AB8B-0882167E030B}"/>
              </a:ext>
            </a:extLst>
          </p:cNvPr>
          <p:cNvSpPr txBox="1"/>
          <p:nvPr/>
        </p:nvSpPr>
        <p:spPr>
          <a:xfrm>
            <a:off x="7581463" y="3030364"/>
            <a:ext cx="4910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F9F0C"/>
                </a:solidFill>
                <a:latin typeface="League Spartan" panose="00000800000000000000" pitchFamily="2" charset="0"/>
              </a:rPr>
              <a:t>VALORES</a:t>
            </a:r>
            <a:endParaRPr lang="pt-BR" dirty="0">
              <a:solidFill>
                <a:srgbClr val="FF9F0C"/>
              </a:solidFill>
              <a:latin typeface="League Spartan" panose="00000800000000000000" pitchFamily="2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5841AD0-6705-48DB-A297-64D142C228A5}"/>
              </a:ext>
            </a:extLst>
          </p:cNvPr>
          <p:cNvSpPr txBox="1"/>
          <p:nvPr/>
        </p:nvSpPr>
        <p:spPr>
          <a:xfrm>
            <a:off x="215895" y="4956402"/>
            <a:ext cx="4408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400" dirty="0">
              <a:solidFill>
                <a:srgbClr val="FF9F0C"/>
              </a:solidFill>
              <a:latin typeface="League Spartan" panose="000008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400" dirty="0">
                <a:solidFill>
                  <a:srgbClr val="FF9F0C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VAI LÁ E FAZ</a:t>
            </a:r>
            <a:br>
              <a:rPr lang="pt-B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06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DAFB0A-1AC3-4377-8BA9-5C5FF646E286}"/>
              </a:ext>
            </a:extLst>
          </p:cNvPr>
          <p:cNvSpPr/>
          <p:nvPr/>
        </p:nvSpPr>
        <p:spPr>
          <a:xfrm>
            <a:off x="0" y="-3053"/>
            <a:ext cx="12192000" cy="6858000"/>
          </a:xfrm>
          <a:prstGeom prst="rect">
            <a:avLst/>
          </a:prstGeom>
          <a:solidFill>
            <a:srgbClr val="093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CB9637A-1424-4D3E-9844-C028569A6501}"/>
              </a:ext>
            </a:extLst>
          </p:cNvPr>
          <p:cNvSpPr/>
          <p:nvPr/>
        </p:nvSpPr>
        <p:spPr>
          <a:xfrm>
            <a:off x="2966953" y="319021"/>
            <a:ext cx="1792083" cy="584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FBD9C324-CA40-4A9D-B20E-40C50CD42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8" t="21986" r="41377" b="26655"/>
          <a:stretch/>
        </p:blipFill>
        <p:spPr>
          <a:xfrm>
            <a:off x="1525091" y="1699635"/>
            <a:ext cx="4037512" cy="2239170"/>
          </a:xfrm>
          <a:prstGeom prst="rect">
            <a:avLst/>
          </a:prstGeom>
        </p:spPr>
      </p:pic>
      <p:pic>
        <p:nvPicPr>
          <p:cNvPr id="6" name="Imagem 5">
            <a:hlinkClick r:id="rId4"/>
            <a:extLst>
              <a:ext uri="{FF2B5EF4-FFF2-40B4-BE49-F238E27FC236}">
                <a16:creationId xmlns:a16="http://schemas.microsoft.com/office/drawing/2014/main" id="{FE3D2B58-C3B8-405C-A28D-89ABD8FD22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26" t="21319" r="40999" b="25543"/>
          <a:stretch/>
        </p:blipFill>
        <p:spPr>
          <a:xfrm>
            <a:off x="6637567" y="1766448"/>
            <a:ext cx="4037512" cy="225987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9691F08-DAC9-4C53-BBB9-7B30DAF1F553}"/>
              </a:ext>
            </a:extLst>
          </p:cNvPr>
          <p:cNvSpPr txBox="1"/>
          <p:nvPr/>
        </p:nvSpPr>
        <p:spPr>
          <a:xfrm>
            <a:off x="360834" y="186459"/>
            <a:ext cx="6081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delaide " pitchFamily="2" charset="0"/>
              </a:rPr>
              <a:t>Quem são nossos </a:t>
            </a:r>
          </a:p>
          <a:p>
            <a:r>
              <a:rPr lang="pt-BR" sz="3200" dirty="0">
                <a:solidFill>
                  <a:schemeClr val="bg1"/>
                </a:solidFill>
                <a:latin typeface="League Spartan" panose="00000800000000000000" pitchFamily="2" charset="0"/>
              </a:rPr>
              <a:t>        EMPREENDEDORES?</a:t>
            </a:r>
            <a:endParaRPr lang="pt-BR" sz="3600" dirty="0">
              <a:solidFill>
                <a:schemeClr val="bg1"/>
              </a:solidFill>
              <a:latin typeface="League Spartan" panose="000008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0580307-A189-4B72-B928-9826E86CA4BC}"/>
              </a:ext>
            </a:extLst>
          </p:cNvPr>
          <p:cNvSpPr txBox="1"/>
          <p:nvPr/>
        </p:nvSpPr>
        <p:spPr>
          <a:xfrm>
            <a:off x="1280775" y="936207"/>
            <a:ext cx="4765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9F0C"/>
                </a:solidFill>
                <a:latin typeface="League Spartan" panose="00000800000000000000" pitchFamily="2" charset="0"/>
              </a:rPr>
              <a:t>EMPREENDEDORES?</a:t>
            </a:r>
            <a:endParaRPr lang="pt-BR" sz="3600" dirty="0">
              <a:solidFill>
                <a:srgbClr val="FF9F0C"/>
              </a:solidFill>
              <a:latin typeface="League Spartan" panose="00000800000000000000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16D2734-D212-4B03-89B4-D486D9A321F3}"/>
              </a:ext>
            </a:extLst>
          </p:cNvPr>
          <p:cNvSpPr txBox="1"/>
          <p:nvPr/>
        </p:nvSpPr>
        <p:spPr>
          <a:xfrm>
            <a:off x="1525091" y="4067884"/>
            <a:ext cx="446423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delaide " pitchFamily="2" charset="0"/>
                <a:hlinkClick r:id="rId2"/>
              </a:rPr>
              <a:t>Olímpio</a:t>
            </a:r>
            <a:r>
              <a:rPr lang="pt-BR" sz="2800" dirty="0">
                <a:solidFill>
                  <a:schemeClr val="bg1"/>
                </a:solidFill>
                <a:latin typeface="Adelaide " pitchFamily="2" charset="0"/>
              </a:rPr>
              <a:t> –  Gama, DF</a:t>
            </a:r>
            <a:endParaRPr lang="pt-BR" dirty="0">
              <a:solidFill>
                <a:schemeClr val="bg1"/>
              </a:solidFill>
              <a:latin typeface="Adelaide " pitchFamily="2" charset="0"/>
            </a:endParaRPr>
          </a:p>
          <a:p>
            <a:r>
              <a:rPr lang="pt-BR" dirty="0">
                <a:solidFill>
                  <a:schemeClr val="bg1"/>
                </a:solidFill>
              </a:rPr>
              <a:t>Sempre foi bom em atividades manuais, mas nunca viu isso como uma oportunidade de trabalho. Quando seu filho teve a ideia de abrir um negócio de marido de aluguel, ele começou com o pouco que tinha.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15E3889-97E3-46ED-888B-427587C3DF10}"/>
              </a:ext>
            </a:extLst>
          </p:cNvPr>
          <p:cNvSpPr txBox="1"/>
          <p:nvPr/>
        </p:nvSpPr>
        <p:spPr>
          <a:xfrm>
            <a:off x="6615251" y="4045485"/>
            <a:ext cx="402227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delaide " pitchFamily="2" charset="0"/>
                <a:hlinkClick r:id="rId4"/>
              </a:rPr>
              <a:t>Elma</a:t>
            </a:r>
            <a:r>
              <a:rPr lang="pt-BR" sz="2800" dirty="0">
                <a:solidFill>
                  <a:schemeClr val="bg1"/>
                </a:solidFill>
                <a:latin typeface="Adelaide " pitchFamily="2" charset="0"/>
              </a:rPr>
              <a:t> –  São Paulo, SP</a:t>
            </a:r>
            <a:endParaRPr lang="pt-BR" dirty="0">
              <a:solidFill>
                <a:schemeClr val="bg1"/>
              </a:solidFill>
              <a:latin typeface="Adelaide " pitchFamily="2" charset="0"/>
            </a:endParaRPr>
          </a:p>
          <a:p>
            <a:r>
              <a:rPr lang="pt-BR" dirty="0">
                <a:solidFill>
                  <a:schemeClr val="bg1"/>
                </a:solidFill>
              </a:rPr>
              <a:t>Para começar, comprou 4 peças de roupas e vendeu. Com o dinheiro que recebeu dessas peças conseguir começar o seu negócio e vem fazendo seu negócio crescer a cada dia.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E2BEABD-2710-4E4C-B7A2-6A8B18BCC553}"/>
              </a:ext>
            </a:extLst>
          </p:cNvPr>
          <p:cNvSpPr/>
          <p:nvPr/>
        </p:nvSpPr>
        <p:spPr>
          <a:xfrm>
            <a:off x="269619" y="6084396"/>
            <a:ext cx="11555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 SEU DESAFIO COMO ALIANCER É PROSPECTAR 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MICROEMPREENDEDORES COMO ESSES! 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11B43EA-F13B-426F-9D0B-31D97F1F320C}"/>
              </a:ext>
            </a:extLst>
          </p:cNvPr>
          <p:cNvSpPr/>
          <p:nvPr/>
        </p:nvSpPr>
        <p:spPr>
          <a:xfrm>
            <a:off x="289011" y="6083603"/>
            <a:ext cx="11555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rgbClr val="FF9F0C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		PROSPECTAR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AD4124D-F3DE-4C33-84EA-4904715E85B8}"/>
              </a:ext>
            </a:extLst>
          </p:cNvPr>
          <p:cNvSpPr/>
          <p:nvPr/>
        </p:nvSpPr>
        <p:spPr>
          <a:xfrm>
            <a:off x="-3704701" y="6073506"/>
            <a:ext cx="11555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rgbClr val="FF9F0C"/>
                </a:solidFill>
                <a:latin typeface="League Spartan" panose="000008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		DESAFIO</a:t>
            </a:r>
          </a:p>
        </p:txBody>
      </p:sp>
    </p:spTree>
    <p:extLst>
      <p:ext uri="{BB962C8B-B14F-4D97-AF65-F5344CB8AC3E}">
        <p14:creationId xmlns:p14="http://schemas.microsoft.com/office/powerpoint/2010/main" val="7355973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561FD27B70D17499263F71C3BEBDD40" ma:contentTypeVersion="3" ma:contentTypeDescription="Crie um novo documento." ma:contentTypeScope="" ma:versionID="62a0522f6b35ff2567f2aeed6baea816">
  <xsd:schema xmlns:xsd="http://www.w3.org/2001/XMLSchema" xmlns:xs="http://www.w3.org/2001/XMLSchema" xmlns:p="http://schemas.microsoft.com/office/2006/metadata/properties" xmlns:ns2="0adc11e9-0299-4c8b-a407-71632328487f" targetNamespace="http://schemas.microsoft.com/office/2006/metadata/properties" ma:root="true" ma:fieldsID="0978de8dff1190bf8cad2d028fa6fae1" ns2:_="">
    <xsd:import namespace="0adc11e9-0299-4c8b-a407-7163232848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dc11e9-0299-4c8b-a407-7163232848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D5EBEF-13DF-4DD7-8B07-CDD25C5F6579}"/>
</file>

<file path=customXml/itemProps2.xml><?xml version="1.0" encoding="utf-8"?>
<ds:datastoreItem xmlns:ds="http://schemas.openxmlformats.org/officeDocument/2006/customXml" ds:itemID="{17B17AA4-0013-44DA-A37E-BF8CD791CE26}"/>
</file>

<file path=customXml/itemProps3.xml><?xml version="1.0" encoding="utf-8"?>
<ds:datastoreItem xmlns:ds="http://schemas.openxmlformats.org/officeDocument/2006/customXml" ds:itemID="{FA48E810-ABE7-4414-85B0-0B8E75E8A0E9}"/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601</Words>
  <Application>Microsoft Office PowerPoint</Application>
  <PresentationFormat>Widescreen</PresentationFormat>
  <Paragraphs>96</Paragraphs>
  <Slides>11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Adelaide </vt:lpstr>
      <vt:lpstr>Arial</vt:lpstr>
      <vt:lpstr>Calibri</vt:lpstr>
      <vt:lpstr>Calibri Light</vt:lpstr>
      <vt:lpstr>Lao UI</vt:lpstr>
      <vt:lpstr>League Spartan</vt:lpstr>
      <vt:lpstr>Open Sans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Taysa Holocheski</dc:creator>
  <cp:lastModifiedBy>Taysa Holocheski</cp:lastModifiedBy>
  <cp:revision>43</cp:revision>
  <dcterms:created xsi:type="dcterms:W3CDTF">2018-10-26T12:21:51Z</dcterms:created>
  <dcterms:modified xsi:type="dcterms:W3CDTF">2018-11-01T18:52:53Z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0x0101002561FD27B70D17499263F71C3BEBDD40</vt:lpwstr>
  </property>
</Properties>
</file>